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1" r:id="rId1"/>
  </p:sldMasterIdLst>
  <p:notesMasterIdLst>
    <p:notesMasterId r:id="rId47"/>
  </p:notesMasterIdLst>
  <p:sldIdLst>
    <p:sldId id="318" r:id="rId2"/>
    <p:sldId id="384" r:id="rId3"/>
    <p:sldId id="424" r:id="rId4"/>
    <p:sldId id="428" r:id="rId5"/>
    <p:sldId id="429" r:id="rId6"/>
    <p:sldId id="460" r:id="rId7"/>
    <p:sldId id="461" r:id="rId8"/>
    <p:sldId id="462" r:id="rId9"/>
    <p:sldId id="463" r:id="rId10"/>
    <p:sldId id="464" r:id="rId11"/>
    <p:sldId id="466" r:id="rId12"/>
    <p:sldId id="467" r:id="rId13"/>
    <p:sldId id="469" r:id="rId14"/>
    <p:sldId id="481" r:id="rId15"/>
    <p:sldId id="482" r:id="rId16"/>
    <p:sldId id="483" r:id="rId17"/>
    <p:sldId id="484" r:id="rId18"/>
    <p:sldId id="485" r:id="rId19"/>
    <p:sldId id="486" r:id="rId20"/>
    <p:sldId id="459" r:id="rId21"/>
    <p:sldId id="468" r:id="rId22"/>
    <p:sldId id="452" r:id="rId23"/>
    <p:sldId id="453" r:id="rId24"/>
    <p:sldId id="454" r:id="rId25"/>
    <p:sldId id="455" r:id="rId26"/>
    <p:sldId id="456" r:id="rId27"/>
    <p:sldId id="487" r:id="rId28"/>
    <p:sldId id="488" r:id="rId29"/>
    <p:sldId id="457" r:id="rId30"/>
    <p:sldId id="458" r:id="rId31"/>
    <p:sldId id="470" r:id="rId32"/>
    <p:sldId id="471" r:id="rId33"/>
    <p:sldId id="472" r:id="rId34"/>
    <p:sldId id="473" r:id="rId35"/>
    <p:sldId id="474" r:id="rId36"/>
    <p:sldId id="447" r:id="rId37"/>
    <p:sldId id="448" r:id="rId38"/>
    <p:sldId id="449" r:id="rId39"/>
    <p:sldId id="450" r:id="rId40"/>
    <p:sldId id="489" r:id="rId41"/>
    <p:sldId id="490" r:id="rId42"/>
    <p:sldId id="477" r:id="rId43"/>
    <p:sldId id="478" r:id="rId44"/>
    <p:sldId id="479" r:id="rId45"/>
    <p:sldId id="48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  <p:cmAuthor id="2" name="Microsoft Office User" initials="Office [2]" lastIdx="1" clrIdx="1">
    <p:extLst/>
  </p:cmAuthor>
  <p:cmAuthor id="3" name="Microsoft Office User" initials="Office [2] [2]" lastIdx="1" clrIdx="2">
    <p:extLst/>
  </p:cmAuthor>
  <p:cmAuthor id="4" name="Microsoft Office User" initials="Office [2] [2] [2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57"/>
    <p:restoredTop sz="93750"/>
  </p:normalViewPr>
  <p:slideViewPr>
    <p:cSldViewPr snapToGrid="0" snapToObjects="1">
      <p:cViewPr>
        <p:scale>
          <a:sx n="88" d="100"/>
          <a:sy n="88" d="100"/>
        </p:scale>
        <p:origin x="1128" y="600"/>
      </p:cViewPr>
      <p:guideLst>
        <p:guide orient="horz" pos="213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commentAuthors" Target="commentAuthors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Relationship Id="rId2" Type="http://schemas.openxmlformats.org/officeDocument/2006/relationships/image" Target="../media/image6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Relationship Id="rId2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36B18-74CE-9D4F-81AF-719DF4FD712D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C6C5F-2519-1B4F-BEC9-BDE26CB2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9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69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9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01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81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08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24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40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98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34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86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90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13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815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45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0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359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44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158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941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5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3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404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830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998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40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048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375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279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20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32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8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564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142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535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07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460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561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23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18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77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93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4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07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</a:t>
            </a:r>
            <a:r>
              <a:rPr lang="en-US" sz="32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Data </a:t>
            </a:r>
            <a:r>
              <a:rPr lang="en-US" sz="32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Mark Glickman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2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5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5.jpeg"/><Relationship Id="rId7" Type="http://schemas.microsoft.com/office/2007/relationships/hdphoto" Target="../media/hdphoto1.wdp"/><Relationship Id="rId8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10" Type="http://schemas.openxmlformats.org/officeDocument/2006/relationships/image" Target="../media/image27.png"/><Relationship Id="rId11" Type="http://schemas.openxmlformats.org/officeDocument/2006/relationships/image" Target="../media/image2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32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7.png"/><Relationship Id="rId7" Type="http://schemas.openxmlformats.org/officeDocument/2006/relationships/image" Target="../media/image30.png"/><Relationship Id="rId8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29.png"/><Relationship Id="rId13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33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43.png"/><Relationship Id="rId10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30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48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Relationship Id="rId19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32.png"/><Relationship Id="rId10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4" Type="http://schemas.openxmlformats.org/officeDocument/2006/relationships/image" Target="../media/image960.png"/><Relationship Id="rId5" Type="http://schemas.openxmlformats.org/officeDocument/2006/relationships/image" Target="../media/image97.png"/><Relationship Id="rId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4" Type="http://schemas.openxmlformats.org/officeDocument/2006/relationships/image" Target="../media/image900.png"/><Relationship Id="rId5" Type="http://schemas.openxmlformats.org/officeDocument/2006/relationships/image" Target="../media/image910.png"/><Relationship Id="rId6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90.png"/><Relationship Id="rId5" Type="http://schemas.openxmlformats.org/officeDocument/2006/relationships/image" Target="../media/image900.png"/><Relationship Id="rId6" Type="http://schemas.openxmlformats.org/officeDocument/2006/relationships/image" Target="../media/image910.png"/><Relationship Id="rId7" Type="http://schemas.openxmlformats.org/officeDocument/2006/relationships/image" Target="../media/image920.png"/><Relationship Id="rId8" Type="http://schemas.openxmlformats.org/officeDocument/2006/relationships/image" Target="../media/image930.png"/><Relationship Id="rId9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4" Type="http://schemas.openxmlformats.org/officeDocument/2006/relationships/image" Target="../media/image910.png"/><Relationship Id="rId5" Type="http://schemas.openxmlformats.org/officeDocument/2006/relationships/image" Target="../media/image920.png"/><Relationship Id="rId6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5" Type="http://schemas.openxmlformats.org/officeDocument/2006/relationships/image" Target="../media/image900.png"/><Relationship Id="rId7" Type="http://schemas.openxmlformats.org/officeDocument/2006/relationships/image" Target="../media/image920.png"/><Relationship Id="rId9" Type="http://schemas.openxmlformats.org/officeDocument/2006/relationships/image" Target="../media/image940.png"/><Relationship Id="rId10" Type="http://schemas.openxmlformats.org/officeDocument/2006/relationships/image" Target="../media/image1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8.png"/><Relationship Id="rId5" Type="http://schemas.openxmlformats.org/officeDocument/2006/relationships/image" Target="../media/image97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image" Target="../media/image68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66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6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image" Target="../media/image68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69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67.emf"/><Relationship Id="rId9" Type="http://schemas.openxmlformats.org/officeDocument/2006/relationships/image" Target="../media/image7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8.png"/><Relationship Id="rId5" Type="http://schemas.openxmlformats.org/officeDocument/2006/relationships/image" Target="../media/image97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5.jpeg"/><Relationship Id="rId7" Type="http://schemas.microsoft.com/office/2007/relationships/hdphoto" Target="../media/hdphoto1.wdp"/><Relationship Id="rId8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5.jpeg"/><Relationship Id="rId7" Type="http://schemas.microsoft.com/office/2007/relationships/hdphoto" Target="../media/hdphoto1.wdp"/><Relationship Id="rId8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5.jpeg"/><Relationship Id="rId7" Type="http://schemas.microsoft.com/office/2007/relationships/hdphoto" Target="../media/hdphoto1.wdp"/><Relationship Id="rId8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5.jpeg"/><Relationship Id="rId7" Type="http://schemas.microsoft.com/office/2007/relationships/hdphoto" Target="../media/hdphoto1.wdp"/><Relationship Id="rId8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Lecture </a:t>
            </a:r>
            <a:r>
              <a:rPr lang="en-US" sz="3600" dirty="0" smtClean="0"/>
              <a:t>11: </a:t>
            </a:r>
            <a:r>
              <a:rPr lang="en-US" sz="3600" dirty="0" smtClean="0"/>
              <a:t>Recurrent </a:t>
            </a:r>
            <a:r>
              <a:rPr lang="en-US" sz="3600" dirty="0"/>
              <a:t>Neural </a:t>
            </a:r>
            <a:r>
              <a:rPr lang="en-US" sz="3600" dirty="0" smtClean="0"/>
              <a:t>Networks 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3685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 smtClean="0"/>
              <a:t>Updated memories</a:t>
            </a:r>
            <a:br>
              <a:rPr lang="en-US" b="1" dirty="0" smtClean="0"/>
            </a:br>
            <a:endParaRPr lang="en-US" b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671954" y="1279607"/>
            <a:ext cx="1033654" cy="96121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8902144" y="2227415"/>
            <a:ext cx="914842" cy="110056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9000"/>
          </a:blip>
          <a:srcRect l="-433" t="49995" r="76175" b="24767"/>
          <a:stretch/>
        </p:blipFill>
        <p:spPr>
          <a:xfrm>
            <a:off x="8962314" y="1140257"/>
            <a:ext cx="1057844" cy="110056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50924" t="28668" r="28459" b="48853"/>
          <a:stretch/>
        </p:blipFill>
        <p:spPr>
          <a:xfrm>
            <a:off x="7616368" y="2416896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 + Memory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C7261F11-C209-9549-BA62-8069D91CB05F}"/>
              </a:ext>
            </a:extLst>
          </p:cNvPr>
          <p:cNvGrpSpPr/>
          <p:nvPr/>
        </p:nvGrpSpPr>
        <p:grpSpPr>
          <a:xfrm>
            <a:off x="557501" y="886210"/>
            <a:ext cx="10714662" cy="2162896"/>
            <a:chOff x="330707" y="2119665"/>
            <a:chExt cx="11143306" cy="224942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B72C5FB0-3320-F246-9BB0-919FCB4D1F2F}"/>
                </a:ext>
              </a:extLst>
            </p:cNvPr>
            <p:cNvGrpSpPr/>
            <p:nvPr/>
          </p:nvGrpSpPr>
          <p:grpSpPr>
            <a:xfrm>
              <a:off x="330707" y="2119665"/>
              <a:ext cx="10389438" cy="2249423"/>
              <a:chOff x="450450" y="2119665"/>
              <a:chExt cx="10389438" cy="224942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xmlns="" id="{020CC877-672A-A840-AC3B-CFFE7E532772}"/>
                  </a:ext>
                </a:extLst>
              </p:cNvPr>
              <p:cNvGrpSpPr/>
              <p:nvPr/>
            </p:nvGrpSpPr>
            <p:grpSpPr>
              <a:xfrm>
                <a:off x="450450" y="2119665"/>
                <a:ext cx="5611946" cy="2249423"/>
                <a:chOff x="450450" y="2119665"/>
                <a:chExt cx="5611946" cy="224942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xmlns="" id="{A3F3453E-D91B-E448-BC0B-E41250852978}"/>
                    </a:ext>
                  </a:extLst>
                </p:cNvPr>
                <p:cNvGrpSpPr/>
                <p:nvPr/>
              </p:nvGrpSpPr>
              <p:grpSpPr>
                <a:xfrm>
                  <a:off x="450450" y="2119665"/>
                  <a:ext cx="3223200" cy="2249423"/>
                  <a:chOff x="450450" y="2425811"/>
                  <a:chExt cx="3223200" cy="2249423"/>
                </a:xfrm>
              </p:grpSpPr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1388237" y="2425811"/>
                    <a:ext cx="2285413" cy="2249423"/>
                    <a:chOff x="5504906" y="1651111"/>
                    <a:chExt cx="3141999" cy="3092519"/>
                  </a:xfrm>
                </p:grpSpPr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36" name="Rectangle 35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39" name="Straight Arrow Connector 38"/>
                      <p:cNvCxnSpPr>
                        <a:cxnSpLocks/>
                        <a:endCxn id="37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0" name="Notched Right Arrow 39"/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35" name="Straight Arrow Connector 34"/>
                    <p:cNvCxnSpPr/>
                    <p:nvPr/>
                  </p:nvCxnSpPr>
                  <p:spPr>
                    <a:xfrm flipH="1" flipV="1">
                      <a:off x="5987723" y="4121955"/>
                      <a:ext cx="1" cy="621675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7" name="Notched Right Arrow 76">
                    <a:extLst>
                      <a:ext uri="{FF2B5EF4-FFF2-40B4-BE49-F238E27FC236}">
                        <a16:creationId xmlns:a16="http://schemas.microsoft.com/office/drawing/2014/main" xmlns="" id="{E50C2E4A-8541-144E-AAE7-0CC7B051FC7B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xmlns="" id="{ADF17B0D-C503-5549-AAC5-C664D01DD283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xmlns="" id="{0369D82E-8FF3-CA41-9E14-691C659E54C9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xmlns="" id="{43563BE9-FAD9-474A-8519-00ADDE7D73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xmlns="" id="{A6E71407-6CF8-7D4E-B1D5-28592A79B9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7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99" name="Straight Arrow Connector 98">
                      <a:extLst>
                        <a:ext uri="{FF2B5EF4-FFF2-40B4-BE49-F238E27FC236}">
                          <a16:creationId xmlns:a16="http://schemas.microsoft.com/office/drawing/2014/main" xmlns="" id="{D665A4D0-3C4C-2940-BDB1-9144986EBEE0}"/>
                        </a:ext>
                      </a:extLst>
                    </p:cNvPr>
                    <p:cNvCxnSpPr>
                      <a:cxnSpLocks/>
                      <a:endCxn id="98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0" name="Notched Right Arrow 99">
                      <a:extLst>
                        <a:ext uri="{FF2B5EF4-FFF2-40B4-BE49-F238E27FC236}">
                          <a16:creationId xmlns:a16="http://schemas.microsoft.com/office/drawing/2014/main" xmlns="" id="{96A76823-6FB0-3442-8EED-43318CA498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96" name="Straight Arrow Connector 95">
                    <a:extLst>
                      <a:ext uri="{FF2B5EF4-FFF2-40B4-BE49-F238E27FC236}">
                        <a16:creationId xmlns:a16="http://schemas.microsoft.com/office/drawing/2014/main" xmlns="" id="{A9CA37A8-ACF3-8244-A781-8D94A8497376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xmlns="" id="{C91D00EF-8E8F-1F45-8564-3497798F9D3C}"/>
                  </a:ext>
                </a:extLst>
              </p:cNvPr>
              <p:cNvGrpSpPr/>
              <p:nvPr/>
            </p:nvGrpSpPr>
            <p:grpSpPr>
              <a:xfrm>
                <a:off x="6165729" y="2119665"/>
                <a:ext cx="4674159" cy="2249423"/>
                <a:chOff x="1388237" y="2119665"/>
                <a:chExt cx="4674159" cy="224942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xmlns="" id="{AB372D00-14FD-0C47-B05B-3FA4E43808C1}"/>
                    </a:ext>
                  </a:extLst>
                </p:cNvPr>
                <p:cNvGrpSpPr/>
                <p:nvPr/>
              </p:nvGrpSpPr>
              <p:grpSpPr>
                <a:xfrm>
                  <a:off x="1388237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xmlns="" id="{A059030B-F3A0-DD45-8731-15E149B9878B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31" name="Rectangle 130">
                      <a:extLst>
                        <a:ext uri="{FF2B5EF4-FFF2-40B4-BE49-F238E27FC236}">
                          <a16:creationId xmlns:a16="http://schemas.microsoft.com/office/drawing/2014/main" xmlns="" id="{8643596B-BC4B-8244-965A-7859C79C46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32" name="TextBox 131">
                      <a:extLst>
                        <a:ext uri="{FF2B5EF4-FFF2-40B4-BE49-F238E27FC236}">
                          <a16:creationId xmlns:a16="http://schemas.microsoft.com/office/drawing/2014/main" xmlns="" id="{C61CA7D3-BF98-6042-A810-8747EB9624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5497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133" name="Straight Arrow Connector 132">
                      <a:extLst>
                        <a:ext uri="{FF2B5EF4-FFF2-40B4-BE49-F238E27FC236}">
                          <a16:creationId xmlns:a16="http://schemas.microsoft.com/office/drawing/2014/main" xmlns="" id="{B02BCD24-C099-9749-823D-DBED4190822B}"/>
                        </a:ext>
                      </a:extLst>
                    </p:cNvPr>
                    <p:cNvCxnSpPr>
                      <a:cxnSpLocks/>
                      <a:endCxn id="132" idx="2"/>
                    </p:cNvCxnSpPr>
                    <p:nvPr/>
                  </p:nvCxnSpPr>
                  <p:spPr>
                    <a:xfrm flipH="1" flipV="1">
                      <a:off x="4925543" y="3577095"/>
                      <a:ext cx="3" cy="851780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4" name="Notched Right Arrow 133">
                      <a:extLst>
                        <a:ext uri="{FF2B5EF4-FFF2-40B4-BE49-F238E27FC236}">
                          <a16:creationId xmlns:a16="http://schemas.microsoft.com/office/drawing/2014/main" xmlns="" id="{8FD256BE-2617-754C-A46A-489103D6B4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xmlns="" id="{F4B56C24-D15D-374A-B288-8982E709801D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xmlns="" id="{005C9907-021B-5A4B-8222-ACF1C003C186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xmlns="" id="{D663755F-ECF4-3547-AECC-BDD9315965C6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xmlns="" id="{4D5A22CE-46F7-3741-A930-C24F65EEA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14" name="TextBox 113">
                      <a:extLst>
                        <a:ext uri="{FF2B5EF4-FFF2-40B4-BE49-F238E27FC236}">
                          <a16:creationId xmlns:a16="http://schemas.microsoft.com/office/drawing/2014/main" xmlns="" id="{9D4E127D-E27D-104C-AA01-379FAB2959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6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0.4</a:t>
                      </a:r>
                    </a:p>
                  </p:txBody>
                </p:sp>
                <p:cxnSp>
                  <p:nvCxnSpPr>
                    <p:cNvPr id="115" name="Straight Arrow Connector 114">
                      <a:extLst>
                        <a:ext uri="{FF2B5EF4-FFF2-40B4-BE49-F238E27FC236}">
                          <a16:creationId xmlns:a16="http://schemas.microsoft.com/office/drawing/2014/main" xmlns="" id="{6FACB3BF-8D41-C44C-8CD1-0EF0FE7BDEB3}"/>
                        </a:ext>
                      </a:extLst>
                    </p:cNvPr>
                    <p:cNvCxnSpPr>
                      <a:cxnSpLocks/>
                      <a:endCxn id="114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6" name="Notched Right Arrow 115">
                      <a:extLst>
                        <a:ext uri="{FF2B5EF4-FFF2-40B4-BE49-F238E27FC236}">
                          <a16:creationId xmlns:a16="http://schemas.microsoft.com/office/drawing/2014/main" xmlns="" id="{852EE562-1D93-B84B-8593-A9C80E2F3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12" name="Straight Arrow Connector 111">
                    <a:extLst>
                      <a:ext uri="{FF2B5EF4-FFF2-40B4-BE49-F238E27FC236}">
                        <a16:creationId xmlns:a16="http://schemas.microsoft.com/office/drawing/2014/main" xmlns="" id="{6ABB8431-CCEF-E94A-82F6-BF10E55F710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2" y="4121955"/>
                    <a:ext cx="1" cy="621675"/>
                  </a:xfrm>
                  <a:prstGeom prst="straightConnector1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xmlns="" id="{3F727FB4-E599-BF42-BF6A-4AE80F554EB0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xmlns="" id="{CE9DE267-A742-6442-A965-0D4DF9826499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xmlns="" id="{DD7B48DF-C53D-604F-96F5-BF4062B0AC73}"/>
                </a:ext>
              </a:extLst>
            </p:cNvPr>
            <p:cNvCxnSpPr>
              <a:cxnSpLocks/>
              <a:endCxn id="136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xmlns="" id="{9CF74C9A-D7B0-E442-ACDF-23B172D39184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C4856D46-EE8E-5F41-834C-F32E4863FD0A}"/>
              </a:ext>
            </a:extLst>
          </p:cNvPr>
          <p:cNvGrpSpPr/>
          <p:nvPr/>
        </p:nvGrpSpPr>
        <p:grpSpPr>
          <a:xfrm>
            <a:off x="122708" y="3569349"/>
            <a:ext cx="11140585" cy="2162896"/>
            <a:chOff x="-112255" y="2119665"/>
            <a:chExt cx="11586268" cy="2249423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xmlns="" id="{3BC43EA7-C695-6540-AB03-04B032329506}"/>
                </a:ext>
              </a:extLst>
            </p:cNvPr>
            <p:cNvGrpSpPr/>
            <p:nvPr/>
          </p:nvGrpSpPr>
          <p:grpSpPr>
            <a:xfrm>
              <a:off x="-112255" y="2119665"/>
              <a:ext cx="10832400" cy="2249423"/>
              <a:chOff x="7488" y="2119665"/>
              <a:chExt cx="10832400" cy="2249423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xmlns="" id="{FE00E9DA-9564-6C4F-883A-F97D164748AE}"/>
                  </a:ext>
                </a:extLst>
              </p:cNvPr>
              <p:cNvGrpSpPr/>
              <p:nvPr/>
            </p:nvGrpSpPr>
            <p:grpSpPr>
              <a:xfrm>
                <a:off x="7488" y="2119665"/>
                <a:ext cx="6054908" cy="2249423"/>
                <a:chOff x="7488" y="2119665"/>
                <a:chExt cx="6054908" cy="2249423"/>
              </a:xfrm>
            </p:grpSpPr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xmlns="" id="{AFD4CC68-6C15-4942-BA2F-B5C3B4C221DB}"/>
                    </a:ext>
                  </a:extLst>
                </p:cNvPr>
                <p:cNvGrpSpPr/>
                <p:nvPr/>
              </p:nvGrpSpPr>
              <p:grpSpPr>
                <a:xfrm>
                  <a:off x="7488" y="2119665"/>
                  <a:ext cx="3666162" cy="2249423"/>
                  <a:chOff x="7488" y="2425811"/>
                  <a:chExt cx="3666162" cy="2249423"/>
                </a:xfrm>
              </p:grpSpPr>
              <p:grpSp>
                <p:nvGrpSpPr>
                  <p:cNvPr id="179" name="Group 178">
                    <a:extLst>
                      <a:ext uri="{FF2B5EF4-FFF2-40B4-BE49-F238E27FC236}">
                        <a16:creationId xmlns:a16="http://schemas.microsoft.com/office/drawing/2014/main" xmlns="" id="{ACBAAB16-DBA3-7B42-B2FD-6D9C91F02797}"/>
                      </a:ext>
                    </a:extLst>
                  </p:cNvPr>
                  <p:cNvGrpSpPr/>
                  <p:nvPr/>
                </p:nvGrpSpPr>
                <p:grpSpPr>
                  <a:xfrm>
                    <a:off x="1388237" y="2425811"/>
                    <a:ext cx="2285413" cy="2249423"/>
                    <a:chOff x="5504906" y="1651111"/>
                    <a:chExt cx="3141999" cy="3092519"/>
                  </a:xfrm>
                </p:grpSpPr>
                <p:grpSp>
                  <p:nvGrpSpPr>
                    <p:cNvPr id="189" name="Group 188">
                      <a:extLst>
                        <a:ext uri="{FF2B5EF4-FFF2-40B4-BE49-F238E27FC236}">
                          <a16:creationId xmlns:a16="http://schemas.microsoft.com/office/drawing/2014/main" xmlns="" id="{09B9E367-F91B-3443-A580-1E60C224CF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193" name="Rectangle 192">
                        <a:extLst>
                          <a:ext uri="{FF2B5EF4-FFF2-40B4-BE49-F238E27FC236}">
                            <a16:creationId xmlns:a16="http://schemas.microsoft.com/office/drawing/2014/main" xmlns="" id="{18205AEF-42C7-014F-8B66-797ED0DE2B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194" name="TextBox 193">
                        <a:extLst>
                          <a:ext uri="{FF2B5EF4-FFF2-40B4-BE49-F238E27FC236}">
                            <a16:creationId xmlns:a16="http://schemas.microsoft.com/office/drawing/2014/main" xmlns="" id="{F309EADA-1E33-3E49-BD25-C04C67B0E1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195" name="Straight Arrow Connector 194">
                        <a:extLst>
                          <a:ext uri="{FF2B5EF4-FFF2-40B4-BE49-F238E27FC236}">
                            <a16:creationId xmlns:a16="http://schemas.microsoft.com/office/drawing/2014/main" xmlns="" id="{577D0F09-10D2-1844-8E18-F2CEA4A4A8F5}"/>
                          </a:ext>
                        </a:extLst>
                      </p:cNvPr>
                      <p:cNvCxnSpPr>
                        <a:cxnSpLocks/>
                        <a:endCxn id="194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96" name="Notched Right Arrow 195">
                        <a:extLst>
                          <a:ext uri="{FF2B5EF4-FFF2-40B4-BE49-F238E27FC236}">
                            <a16:creationId xmlns:a16="http://schemas.microsoft.com/office/drawing/2014/main" xmlns="" id="{A1B68E0B-581B-2647-94FC-779A94008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192" name="Straight Arrow Connector 191">
                      <a:extLst>
                        <a:ext uri="{FF2B5EF4-FFF2-40B4-BE49-F238E27FC236}">
                          <a16:creationId xmlns:a16="http://schemas.microsoft.com/office/drawing/2014/main" xmlns="" id="{14D1B3A1-4C49-474F-8B24-0C1C21E133EB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5987723" y="4121955"/>
                      <a:ext cx="1" cy="621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1" name="Notched Right Arrow 180">
                    <a:extLst>
                      <a:ext uri="{FF2B5EF4-FFF2-40B4-BE49-F238E27FC236}">
                        <a16:creationId xmlns:a16="http://schemas.microsoft.com/office/drawing/2014/main" xmlns="" id="{0BC9C40E-0234-F74B-A908-6CF66A70D168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82" name="Group 181">
                    <a:extLst>
                      <a:ext uri="{FF2B5EF4-FFF2-40B4-BE49-F238E27FC236}">
                        <a16:creationId xmlns:a16="http://schemas.microsoft.com/office/drawing/2014/main" xmlns="" id="{2EA0FF82-2E30-BA4A-8F56-ABDF68261F7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" y="3023182"/>
                    <a:ext cx="1584411" cy="573537"/>
                    <a:chOff x="2789440" y="1937574"/>
                    <a:chExt cx="1584411" cy="573537"/>
                  </a:xfrm>
                </p:grpSpPr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xmlns="" id="{F1A1D78A-7A48-984B-AEFE-52CB5E5B61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2732"/>
                      <a:ext cx="158441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</p:txBody>
                </p:sp>
                <p:sp>
                  <p:nvSpPr>
                    <p:cNvPr id="184" name="Freeform 183">
                      <a:extLst>
                        <a:ext uri="{FF2B5EF4-FFF2-40B4-BE49-F238E27FC236}">
                          <a16:creationId xmlns:a16="http://schemas.microsoft.com/office/drawing/2014/main" xmlns="" id="{AAA3705D-DA24-644D-9199-33BD31ABAB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9989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5" name="Freeform 184">
                      <a:extLst>
                        <a:ext uri="{FF2B5EF4-FFF2-40B4-BE49-F238E27FC236}">
                          <a16:creationId xmlns:a16="http://schemas.microsoft.com/office/drawing/2014/main" xmlns="" id="{99C70FF0-30B1-C04E-AF61-A153603CA43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81501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xmlns="" id="{AB34CEA1-D1B0-8D4B-8E57-856D333B5726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71" name="Group 170">
                    <a:extLst>
                      <a:ext uri="{FF2B5EF4-FFF2-40B4-BE49-F238E27FC236}">
                        <a16:creationId xmlns:a16="http://schemas.microsoft.com/office/drawing/2014/main" xmlns="" id="{D27B39CA-676E-924A-903B-B4798DFC930E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xmlns="" id="{64808B9B-E7A2-0546-8E1D-8270AEE373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76" name="TextBox 175">
                      <a:extLst>
                        <a:ext uri="{FF2B5EF4-FFF2-40B4-BE49-F238E27FC236}">
                          <a16:creationId xmlns:a16="http://schemas.microsoft.com/office/drawing/2014/main" xmlns="" id="{39242A94-7EBD-0142-9822-8EE4EF7B27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7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177" name="Straight Arrow Connector 176">
                      <a:extLst>
                        <a:ext uri="{FF2B5EF4-FFF2-40B4-BE49-F238E27FC236}">
                          <a16:creationId xmlns:a16="http://schemas.microsoft.com/office/drawing/2014/main" xmlns="" id="{D2A40B22-E26C-884A-90FC-B7EAF2855598}"/>
                        </a:ext>
                      </a:extLst>
                    </p:cNvPr>
                    <p:cNvCxnSpPr>
                      <a:cxnSpLocks/>
                      <a:endCxn id="176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8" name="Notched Right Arrow 177">
                      <a:extLst>
                        <a:ext uri="{FF2B5EF4-FFF2-40B4-BE49-F238E27FC236}">
                          <a16:creationId xmlns:a16="http://schemas.microsoft.com/office/drawing/2014/main" xmlns="" id="{060794D6-704E-8845-BDB6-3F23002E24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74" name="Straight Arrow Connector 173">
                    <a:extLst>
                      <a:ext uri="{FF2B5EF4-FFF2-40B4-BE49-F238E27FC236}">
                        <a16:creationId xmlns:a16="http://schemas.microsoft.com/office/drawing/2014/main" xmlns="" id="{FBCF8BC9-93B9-7A42-ACC7-2CAB4CF79C21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xmlns="" id="{0EDE81B9-820B-8547-8A3B-41C364AE3CEF}"/>
                  </a:ext>
                </a:extLst>
              </p:cNvPr>
              <p:cNvGrpSpPr/>
              <p:nvPr/>
            </p:nvGrpSpPr>
            <p:grpSpPr>
              <a:xfrm>
                <a:off x="6165729" y="2119665"/>
                <a:ext cx="4674159" cy="2249423"/>
                <a:chOff x="1388237" y="2119665"/>
                <a:chExt cx="4674159" cy="2249423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xmlns="" id="{A46920A4-736B-4646-A492-EE8DFB06F707}"/>
                    </a:ext>
                  </a:extLst>
                </p:cNvPr>
                <p:cNvGrpSpPr/>
                <p:nvPr/>
              </p:nvGrpSpPr>
              <p:grpSpPr>
                <a:xfrm>
                  <a:off x="1388237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56" name="Group 155">
                    <a:extLst>
                      <a:ext uri="{FF2B5EF4-FFF2-40B4-BE49-F238E27FC236}">
                        <a16:creationId xmlns:a16="http://schemas.microsoft.com/office/drawing/2014/main" xmlns="" id="{ECADC96F-5753-DB4A-9FC1-58872090AFCB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xmlns="" id="{B83EAB7F-8B2A-FB48-BC2E-82A8C3B91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61" name="TextBox 160">
                      <a:extLst>
                        <a:ext uri="{FF2B5EF4-FFF2-40B4-BE49-F238E27FC236}">
                          <a16:creationId xmlns:a16="http://schemas.microsoft.com/office/drawing/2014/main" xmlns="" id="{C9657AA0-C493-D646-907F-E9522C45E5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5497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162" name="Straight Arrow Connector 161">
                      <a:extLst>
                        <a:ext uri="{FF2B5EF4-FFF2-40B4-BE49-F238E27FC236}">
                          <a16:creationId xmlns:a16="http://schemas.microsoft.com/office/drawing/2014/main" xmlns="" id="{CF829D0E-1D56-E442-A849-F1EBC3E05B03}"/>
                        </a:ext>
                      </a:extLst>
                    </p:cNvPr>
                    <p:cNvCxnSpPr>
                      <a:cxnSpLocks/>
                      <a:endCxn id="161" idx="2"/>
                    </p:cNvCxnSpPr>
                    <p:nvPr/>
                  </p:nvCxnSpPr>
                  <p:spPr>
                    <a:xfrm flipH="1" flipV="1">
                      <a:off x="4925543" y="3577095"/>
                      <a:ext cx="3" cy="85178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3" name="Notched Right Arrow 162">
                      <a:extLst>
                        <a:ext uri="{FF2B5EF4-FFF2-40B4-BE49-F238E27FC236}">
                          <a16:creationId xmlns:a16="http://schemas.microsoft.com/office/drawing/2014/main" xmlns="" id="{1C2259DA-9BF9-B24F-A8BE-088CBE7F1D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xmlns="" id="{4FF1DF0D-1433-EA46-A947-50531B353BEA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xmlns="" id="{B79FC60B-88B6-954D-B633-4E7D36BDCABD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xmlns="" id="{90AAE487-B853-2848-BD55-779EDCFBD16C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47" name="Rectangle 146">
                      <a:extLst>
                        <a:ext uri="{FF2B5EF4-FFF2-40B4-BE49-F238E27FC236}">
                          <a16:creationId xmlns:a16="http://schemas.microsoft.com/office/drawing/2014/main" xmlns="" id="{62DAE651-D204-D442-83BE-5DB852ABA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xmlns="" id="{BC246B02-DCC5-884F-970F-EA5941DEB5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6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0.6</a:t>
                      </a:r>
                    </a:p>
                  </p:txBody>
                </p: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:a16="http://schemas.microsoft.com/office/drawing/2014/main" xmlns="" id="{C582E4B7-C20F-9D42-B48D-16501AC3FC64}"/>
                        </a:ext>
                      </a:extLst>
                    </p:cNvPr>
                    <p:cNvCxnSpPr>
                      <a:cxnSpLocks/>
                      <a:endCxn id="148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0" name="Notched Right Arrow 149">
                      <a:extLst>
                        <a:ext uri="{FF2B5EF4-FFF2-40B4-BE49-F238E27FC236}">
                          <a16:creationId xmlns:a16="http://schemas.microsoft.com/office/drawing/2014/main" xmlns="" id="{5A2D8BBE-63AF-344B-AF92-5D7E8B5E5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xmlns="" id="{3AE3465A-28FD-6444-AB5F-8BB746DA09AF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2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0D6AE682-EB73-AB42-9470-9265CF2744EB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A09895EF-C124-4549-9005-CEF8046B30FD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xmlns="" id="{7D491804-CFE8-AC43-8532-C0FB2A87A16D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xmlns="" id="{41778E93-712D-6943-9F63-380705751E80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xmlns="" id="{E1F44554-579E-9F41-8549-18BA413C37EC}"/>
              </a:ext>
            </a:extLst>
          </p:cNvPr>
          <p:cNvSpPr txBox="1"/>
          <p:nvPr/>
        </p:nvSpPr>
        <p:spPr>
          <a:xfrm>
            <a:off x="1042863" y="2981675"/>
            <a:ext cx="132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dog barking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xmlns="" id="{9EBED268-5A4A-DF45-9BD9-D45EA4AB076F}"/>
                  </a:ext>
                </a:extLst>
              </p:cNvPr>
              <p:cNvSpPr txBox="1"/>
              <p:nvPr/>
            </p:nvSpPr>
            <p:spPr>
              <a:xfrm>
                <a:off x="3339722" y="2981675"/>
                <a:ext cx="1263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EBED268-5A4A-DF45-9BD9-D45EA4AB0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2981675"/>
                <a:ext cx="126348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xmlns="" id="{79296EDE-5C1C-FC4B-B1A8-C0E5887A6263}"/>
                  </a:ext>
                </a:extLst>
              </p:cNvPr>
              <p:cNvSpPr txBox="1"/>
              <p:nvPr/>
            </p:nvSpPr>
            <p:spPr>
              <a:xfrm>
                <a:off x="5834216" y="2981675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9296EDE-5C1C-FC4B-B1A8-C0E5887A6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16" y="2981675"/>
                <a:ext cx="110799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xmlns="" id="{71B9EF15-97CD-C040-B22D-A06E827813A2}"/>
                  </a:ext>
                </a:extLst>
              </p:cNvPr>
              <p:cNvSpPr txBox="1"/>
              <p:nvPr/>
            </p:nvSpPr>
            <p:spPr>
              <a:xfrm>
                <a:off x="8084490" y="2981675"/>
                <a:ext cx="1258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71B9EF15-97CD-C040-B22D-A06E82781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90" y="2981675"/>
                <a:ext cx="125867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TextBox 200">
            <a:extLst>
              <a:ext uri="{FF2B5EF4-FFF2-40B4-BE49-F238E27FC236}">
                <a16:creationId xmlns:a16="http://schemas.microsoft.com/office/drawing/2014/main" xmlns="" id="{47C3973E-A4EF-F840-905F-2BC00BB6413A}"/>
              </a:ext>
            </a:extLst>
          </p:cNvPr>
          <p:cNvSpPr txBox="1"/>
          <p:nvPr/>
        </p:nvSpPr>
        <p:spPr>
          <a:xfrm>
            <a:off x="10410177" y="298167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  get dark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xmlns="" id="{C2ECF060-A0F9-9545-B5E3-632458410708}"/>
              </a:ext>
            </a:extLst>
          </p:cNvPr>
          <p:cNvSpPr txBox="1"/>
          <p:nvPr/>
        </p:nvSpPr>
        <p:spPr>
          <a:xfrm>
            <a:off x="1042863" y="5673798"/>
            <a:ext cx="132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dog barking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xmlns="" id="{AEAC8180-5447-5A4E-BC73-D59428E5AD96}"/>
                  </a:ext>
                </a:extLst>
              </p:cNvPr>
              <p:cNvSpPr txBox="1"/>
              <p:nvPr/>
            </p:nvSpPr>
            <p:spPr>
              <a:xfrm>
                <a:off x="3339722" y="5673798"/>
                <a:ext cx="1263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EAC8180-5447-5A4E-BC73-D59428E5A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5673798"/>
                <a:ext cx="1263487" cy="369332"/>
              </a:xfrm>
              <a:prstGeom prst="rect">
                <a:avLst/>
              </a:prstGeom>
              <a:blipFill>
                <a:blip r:embed="rId6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xmlns="" id="{F74C4E31-E640-7942-BEF0-424A377BB3A6}"/>
                  </a:ext>
                </a:extLst>
              </p:cNvPr>
              <p:cNvSpPr txBox="1"/>
              <p:nvPr/>
            </p:nvSpPr>
            <p:spPr>
              <a:xfrm>
                <a:off x="5834216" y="567379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74C4E31-E640-7942-BEF0-424A377BB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16" y="5673798"/>
                <a:ext cx="1107996" cy="369332"/>
              </a:xfrm>
              <a:prstGeom prst="rect">
                <a:avLst/>
              </a:prstGeom>
              <a:blipFill>
                <a:blip r:embed="rId7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xmlns="" id="{2C006113-EA3F-1C4E-A872-0E62096EB2B0}"/>
                  </a:ext>
                </a:extLst>
              </p:cNvPr>
              <p:cNvSpPr txBox="1"/>
              <p:nvPr/>
            </p:nvSpPr>
            <p:spPr>
              <a:xfrm>
                <a:off x="8084490" y="5673798"/>
                <a:ext cx="1258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2C006113-EA3F-1C4E-A872-0E62096EB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90" y="5673798"/>
                <a:ext cx="1258678" cy="369332"/>
              </a:xfrm>
              <a:prstGeom prst="rect">
                <a:avLst/>
              </a:prstGeom>
              <a:blipFill>
                <a:blip r:embed="rId8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B29D9616-F835-FC49-BB95-49EB017D2A87}"/>
              </a:ext>
            </a:extLst>
          </p:cNvPr>
          <p:cNvSpPr txBox="1"/>
          <p:nvPr/>
        </p:nvSpPr>
        <p:spPr>
          <a:xfrm>
            <a:off x="10410177" y="5673797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  get dark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xmlns="" id="{26FBE017-3BEA-3244-9810-3BB107CC8DEF}"/>
              </a:ext>
            </a:extLst>
          </p:cNvPr>
          <p:cNvSpPr/>
          <p:nvPr/>
        </p:nvSpPr>
        <p:spPr>
          <a:xfrm>
            <a:off x="2133251" y="1439187"/>
            <a:ext cx="1523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-------</a:t>
            </a:r>
          </a:p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dog barking </a:t>
            </a:r>
          </a:p>
        </p:txBody>
      </p:sp>
      <p:sp>
        <p:nvSpPr>
          <p:cNvPr id="208" name="Freeform 207">
            <a:extLst>
              <a:ext uri="{FF2B5EF4-FFF2-40B4-BE49-F238E27FC236}">
                <a16:creationId xmlns:a16="http://schemas.microsoft.com/office/drawing/2014/main" xmlns="" id="{EEFA5DA9-0855-5C4A-96DB-33C697FC3F4B}"/>
              </a:ext>
            </a:extLst>
          </p:cNvPr>
          <p:cNvSpPr/>
          <p:nvPr/>
        </p:nvSpPr>
        <p:spPr>
          <a:xfrm>
            <a:off x="2313963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reeform 208">
            <a:extLst>
              <a:ext uri="{FF2B5EF4-FFF2-40B4-BE49-F238E27FC236}">
                <a16:creationId xmlns:a16="http://schemas.microsoft.com/office/drawing/2014/main" xmlns="" id="{A4BD8EEF-19DB-3644-B0E9-8F4A4561D10C}"/>
              </a:ext>
            </a:extLst>
          </p:cNvPr>
          <p:cNvSpPr/>
          <p:nvPr/>
        </p:nvSpPr>
        <p:spPr>
          <a:xfrm rot="10800000">
            <a:off x="3339722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xmlns="" id="{6579B497-7B39-7C49-AD49-BEFA14B5DEA0}"/>
                  </a:ext>
                </a:extLst>
              </p:cNvPr>
              <p:cNvSpPr/>
              <p:nvPr/>
            </p:nvSpPr>
            <p:spPr>
              <a:xfrm>
                <a:off x="4452563" y="1439187"/>
                <a:ext cx="15234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6579B497-7B39-7C49-AD49-BEFA14B5D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63" y="1439187"/>
                <a:ext cx="1523464" cy="52322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Freeform 210">
            <a:extLst>
              <a:ext uri="{FF2B5EF4-FFF2-40B4-BE49-F238E27FC236}">
                <a16:creationId xmlns:a16="http://schemas.microsoft.com/office/drawing/2014/main" xmlns="" id="{CFF5B230-EE7A-A443-A436-AE60B15B4694}"/>
              </a:ext>
            </a:extLst>
          </p:cNvPr>
          <p:cNvSpPr/>
          <p:nvPr/>
        </p:nvSpPr>
        <p:spPr>
          <a:xfrm>
            <a:off x="4610822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reeform 211">
            <a:extLst>
              <a:ext uri="{FF2B5EF4-FFF2-40B4-BE49-F238E27FC236}">
                <a16:creationId xmlns:a16="http://schemas.microsoft.com/office/drawing/2014/main" xmlns="" id="{A537BF2F-BB83-C24B-A7D2-DE74EEBBC52E}"/>
              </a:ext>
            </a:extLst>
          </p:cNvPr>
          <p:cNvSpPr/>
          <p:nvPr/>
        </p:nvSpPr>
        <p:spPr>
          <a:xfrm rot="10800000">
            <a:off x="5636582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xmlns="" id="{BE1120FD-F7FB-9947-BB75-8D3C186BC5F7}"/>
                  </a:ext>
                </a:extLst>
              </p:cNvPr>
              <p:cNvSpPr/>
              <p:nvPr/>
            </p:nvSpPr>
            <p:spPr>
              <a:xfrm>
                <a:off x="6750593" y="1439187"/>
                <a:ext cx="15319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b="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BE1120FD-F7FB-9947-BB75-8D3C186BC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93" y="1439187"/>
                <a:ext cx="1531902" cy="523220"/>
              </a:xfrm>
              <a:prstGeom prst="rect">
                <a:avLst/>
              </a:prstGeom>
              <a:blipFill>
                <a:blip r:embed="rId10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Freeform 213">
            <a:extLst>
              <a:ext uri="{FF2B5EF4-FFF2-40B4-BE49-F238E27FC236}">
                <a16:creationId xmlns:a16="http://schemas.microsoft.com/office/drawing/2014/main" xmlns="" id="{DEF20567-FBD3-9B4E-8C88-BC70F78A57A0}"/>
              </a:ext>
            </a:extLst>
          </p:cNvPr>
          <p:cNvSpPr/>
          <p:nvPr/>
        </p:nvSpPr>
        <p:spPr>
          <a:xfrm>
            <a:off x="6907681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Freeform 214">
            <a:extLst>
              <a:ext uri="{FF2B5EF4-FFF2-40B4-BE49-F238E27FC236}">
                <a16:creationId xmlns:a16="http://schemas.microsoft.com/office/drawing/2014/main" xmlns="" id="{79218F83-1242-A442-BA3C-A7C8DF8D8227}"/>
              </a:ext>
            </a:extLst>
          </p:cNvPr>
          <p:cNvSpPr/>
          <p:nvPr/>
        </p:nvSpPr>
        <p:spPr>
          <a:xfrm rot="10800000">
            <a:off x="7933441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xmlns="" id="{61886688-2687-0A40-A377-68565822510C}"/>
                  </a:ext>
                </a:extLst>
              </p:cNvPr>
              <p:cNvSpPr/>
              <p:nvPr/>
            </p:nvSpPr>
            <p:spPr>
              <a:xfrm>
                <a:off x="9023829" y="1439187"/>
                <a:ext cx="1523464" cy="523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b="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61886688-2687-0A40-A377-685658225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29" y="1439187"/>
                <a:ext cx="1523464" cy="523219"/>
              </a:xfrm>
              <a:prstGeom prst="rect">
                <a:avLst/>
              </a:prstGeom>
              <a:blipFill>
                <a:blip r:embed="rId11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Freeform 216">
            <a:extLst>
              <a:ext uri="{FF2B5EF4-FFF2-40B4-BE49-F238E27FC236}">
                <a16:creationId xmlns:a16="http://schemas.microsoft.com/office/drawing/2014/main" xmlns="" id="{C8EF27EE-4A0E-B843-AE98-2DCF94147E55}"/>
              </a:ext>
            </a:extLst>
          </p:cNvPr>
          <p:cNvSpPr/>
          <p:nvPr/>
        </p:nvSpPr>
        <p:spPr>
          <a:xfrm>
            <a:off x="9204541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reeform 217">
            <a:extLst>
              <a:ext uri="{FF2B5EF4-FFF2-40B4-BE49-F238E27FC236}">
                <a16:creationId xmlns:a16="http://schemas.microsoft.com/office/drawing/2014/main" xmlns="" id="{5592B5FE-5344-234E-BEE8-1BCAE3327EBE}"/>
              </a:ext>
            </a:extLst>
          </p:cNvPr>
          <p:cNvSpPr/>
          <p:nvPr/>
        </p:nvSpPr>
        <p:spPr>
          <a:xfrm rot="10800000">
            <a:off x="10230300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xmlns="" id="{FE4D3CC2-F53F-3242-95F9-51F6FFBBF83B}"/>
              </a:ext>
            </a:extLst>
          </p:cNvPr>
          <p:cNvSpPr/>
          <p:nvPr/>
        </p:nvSpPr>
        <p:spPr>
          <a:xfrm>
            <a:off x="2133252" y="4153486"/>
            <a:ext cx="1523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-------</a:t>
            </a:r>
          </a:p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dog barking </a:t>
            </a:r>
          </a:p>
        </p:txBody>
      </p:sp>
      <p:sp>
        <p:nvSpPr>
          <p:cNvPr id="220" name="Freeform 219">
            <a:extLst>
              <a:ext uri="{FF2B5EF4-FFF2-40B4-BE49-F238E27FC236}">
                <a16:creationId xmlns:a16="http://schemas.microsoft.com/office/drawing/2014/main" xmlns="" id="{59222C36-78E7-894D-BE53-EE99CD9E0E85}"/>
              </a:ext>
            </a:extLst>
          </p:cNvPr>
          <p:cNvSpPr/>
          <p:nvPr/>
        </p:nvSpPr>
        <p:spPr>
          <a:xfrm>
            <a:off x="2313964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 220">
            <a:extLst>
              <a:ext uri="{FF2B5EF4-FFF2-40B4-BE49-F238E27FC236}">
                <a16:creationId xmlns:a16="http://schemas.microsoft.com/office/drawing/2014/main" xmlns="" id="{424D255C-B3DC-864B-B3B9-647FB3E43F65}"/>
              </a:ext>
            </a:extLst>
          </p:cNvPr>
          <p:cNvSpPr/>
          <p:nvPr/>
        </p:nvSpPr>
        <p:spPr>
          <a:xfrm rot="10800000">
            <a:off x="3339723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xmlns="" id="{8D323A9F-85FD-694E-B289-FEA8811DE1D5}"/>
                  </a:ext>
                </a:extLst>
              </p:cNvPr>
              <p:cNvSpPr/>
              <p:nvPr/>
            </p:nvSpPr>
            <p:spPr>
              <a:xfrm>
                <a:off x="4452564" y="4153486"/>
                <a:ext cx="15234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8D323A9F-85FD-694E-B289-FEA8811DE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64" y="4153486"/>
                <a:ext cx="1523464" cy="523220"/>
              </a:xfrm>
              <a:prstGeom prst="rect">
                <a:avLst/>
              </a:prstGeom>
              <a:blipFill>
                <a:blip r:embed="rId1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Freeform 222">
            <a:extLst>
              <a:ext uri="{FF2B5EF4-FFF2-40B4-BE49-F238E27FC236}">
                <a16:creationId xmlns:a16="http://schemas.microsoft.com/office/drawing/2014/main" xmlns="" id="{88D659F1-86FD-124A-8CBD-90A0B36293C9}"/>
              </a:ext>
            </a:extLst>
          </p:cNvPr>
          <p:cNvSpPr/>
          <p:nvPr/>
        </p:nvSpPr>
        <p:spPr>
          <a:xfrm>
            <a:off x="4610823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Freeform 223">
            <a:extLst>
              <a:ext uri="{FF2B5EF4-FFF2-40B4-BE49-F238E27FC236}">
                <a16:creationId xmlns:a16="http://schemas.microsoft.com/office/drawing/2014/main" xmlns="" id="{61A52A60-E0E2-9946-8460-0D637DE0DBA5}"/>
              </a:ext>
            </a:extLst>
          </p:cNvPr>
          <p:cNvSpPr/>
          <p:nvPr/>
        </p:nvSpPr>
        <p:spPr>
          <a:xfrm rot="10800000">
            <a:off x="5636583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xmlns="" id="{68257D4D-1591-2D45-9407-8F1E2F0E7699}"/>
                  </a:ext>
                </a:extLst>
              </p:cNvPr>
              <p:cNvSpPr/>
              <p:nvPr/>
            </p:nvSpPr>
            <p:spPr>
              <a:xfrm>
                <a:off x="6750594" y="4153486"/>
                <a:ext cx="15319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68257D4D-1591-2D45-9407-8F1E2F0E7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94" y="4153486"/>
                <a:ext cx="1531902" cy="523220"/>
              </a:xfrm>
              <a:prstGeom prst="rect">
                <a:avLst/>
              </a:prstGeom>
              <a:blipFill>
                <a:blip r:embed="rId1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Freeform 225">
            <a:extLst>
              <a:ext uri="{FF2B5EF4-FFF2-40B4-BE49-F238E27FC236}">
                <a16:creationId xmlns:a16="http://schemas.microsoft.com/office/drawing/2014/main" xmlns="" id="{28BB8A59-F202-C543-B984-D200266759B9}"/>
              </a:ext>
            </a:extLst>
          </p:cNvPr>
          <p:cNvSpPr/>
          <p:nvPr/>
        </p:nvSpPr>
        <p:spPr>
          <a:xfrm>
            <a:off x="6907682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xmlns="" id="{C4CF9C69-DF6B-854F-91B8-B51FC7F65BEC}"/>
              </a:ext>
            </a:extLst>
          </p:cNvPr>
          <p:cNvSpPr/>
          <p:nvPr/>
        </p:nvSpPr>
        <p:spPr>
          <a:xfrm rot="10800000">
            <a:off x="7933442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xmlns="" id="{73258E8D-BD89-7548-B648-8796D9D74AE0}"/>
                  </a:ext>
                </a:extLst>
              </p:cNvPr>
              <p:cNvSpPr/>
              <p:nvPr/>
            </p:nvSpPr>
            <p:spPr>
              <a:xfrm>
                <a:off x="9023830" y="4153486"/>
                <a:ext cx="1523464" cy="523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73258E8D-BD89-7548-B648-8796D9D74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30" y="4153486"/>
                <a:ext cx="1523464" cy="523219"/>
              </a:xfrm>
              <a:prstGeom prst="rect">
                <a:avLst/>
              </a:prstGeom>
              <a:blipFill>
                <a:blip r:embed="rId1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Freeform 228">
            <a:extLst>
              <a:ext uri="{FF2B5EF4-FFF2-40B4-BE49-F238E27FC236}">
                <a16:creationId xmlns:a16="http://schemas.microsoft.com/office/drawing/2014/main" xmlns="" id="{4BC392AB-7B83-D844-AEB0-488AA47DB24A}"/>
              </a:ext>
            </a:extLst>
          </p:cNvPr>
          <p:cNvSpPr/>
          <p:nvPr/>
        </p:nvSpPr>
        <p:spPr>
          <a:xfrm>
            <a:off x="9204542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xmlns="" id="{1DA280B5-3C0E-E243-9A2D-513A52E8D0C4}"/>
              </a:ext>
            </a:extLst>
          </p:cNvPr>
          <p:cNvSpPr/>
          <p:nvPr/>
        </p:nvSpPr>
        <p:spPr>
          <a:xfrm rot="10800000">
            <a:off x="10230301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xmlns="" id="{B861598F-CEE8-464C-ACF2-D543F5F76DCE}"/>
              </a:ext>
            </a:extLst>
          </p:cNvPr>
          <p:cNvSpPr/>
          <p:nvPr/>
        </p:nvSpPr>
        <p:spPr>
          <a:xfrm>
            <a:off x="156312" y="1434924"/>
            <a:ext cx="1523464" cy="50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Cambria Math" panose="02040503050406030204" pitchFamily="18" charset="0"/>
              </a:rPr>
              <a:t>-------</a:t>
            </a:r>
          </a:p>
          <a:p>
            <a:pPr algn="ctr"/>
            <a:r>
              <a:rPr lang="en-US" sz="1400" i="1" dirty="0">
                <a:latin typeface="Cambria Math" panose="02040503050406030204" pitchFamily="18" charset="0"/>
              </a:rPr>
              <a:t>-------</a:t>
            </a:r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xmlns="" id="{109D5B43-91A7-9845-8989-82F35F1B7352}"/>
              </a:ext>
            </a:extLst>
          </p:cNvPr>
          <p:cNvSpPr/>
          <p:nvPr/>
        </p:nvSpPr>
        <p:spPr>
          <a:xfrm>
            <a:off x="618376" y="141073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Freeform 232">
            <a:extLst>
              <a:ext uri="{FF2B5EF4-FFF2-40B4-BE49-F238E27FC236}">
                <a16:creationId xmlns:a16="http://schemas.microsoft.com/office/drawing/2014/main" xmlns="" id="{0A89242E-FAF2-AC47-826F-C231265908CD}"/>
              </a:ext>
            </a:extLst>
          </p:cNvPr>
          <p:cNvSpPr/>
          <p:nvPr/>
        </p:nvSpPr>
        <p:spPr>
          <a:xfrm rot="10800000">
            <a:off x="1142438" y="141073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7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roup 378">
            <a:extLst>
              <a:ext uri="{FF2B5EF4-FFF2-40B4-BE49-F238E27FC236}">
                <a16:creationId xmlns:a16="http://schemas.microsoft.com/office/drawing/2014/main" xmlns="" id="{623733B3-0225-0548-BDD9-24F55A1F5EF5}"/>
              </a:ext>
            </a:extLst>
          </p:cNvPr>
          <p:cNvGrpSpPr/>
          <p:nvPr/>
        </p:nvGrpSpPr>
        <p:grpSpPr>
          <a:xfrm>
            <a:off x="1797381" y="1354238"/>
            <a:ext cx="2263189" cy="4709106"/>
            <a:chOff x="4122254" y="1175658"/>
            <a:chExt cx="2263189" cy="4887686"/>
          </a:xfrm>
        </p:grpSpPr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xmlns="" id="{30C90581-4201-2440-86FD-12CBF688485A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xmlns="" id="{F30DDFD5-1CF2-6243-BAAE-93B570066F6B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xmlns="" id="{D907D38A-8670-8340-AB8D-8F0961574745}"/>
              </a:ext>
            </a:extLst>
          </p:cNvPr>
          <p:cNvGrpSpPr/>
          <p:nvPr/>
        </p:nvGrpSpPr>
        <p:grpSpPr>
          <a:xfrm>
            <a:off x="6438023" y="1354238"/>
            <a:ext cx="2263189" cy="4709106"/>
            <a:chOff x="4122254" y="1175658"/>
            <a:chExt cx="2263189" cy="4887686"/>
          </a:xfrm>
        </p:grpSpPr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xmlns="" id="{87728327-8AD5-B14B-9AA8-D46B0D7283CC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xmlns="" id="{0F102BBC-24BA-324D-9645-9AD0E5A9480C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 + Memory + Output</a:t>
            </a:r>
            <a:endParaRPr 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xmlns="" id="{044E6863-EB6D-8540-977C-5C9A471D3F62}"/>
              </a:ext>
            </a:extLst>
          </p:cNvPr>
          <p:cNvSpPr txBox="1"/>
          <p:nvPr/>
        </p:nvSpPr>
        <p:spPr>
          <a:xfrm>
            <a:off x="1042863" y="4549720"/>
            <a:ext cx="132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dog barking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xmlns="" id="{B3109A1D-3869-764F-9328-EAAC749B8538}"/>
                  </a:ext>
                </a:extLst>
              </p:cNvPr>
              <p:cNvSpPr txBox="1"/>
              <p:nvPr/>
            </p:nvSpPr>
            <p:spPr>
              <a:xfrm>
                <a:off x="3339722" y="4549720"/>
                <a:ext cx="1263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3109A1D-3869-764F-9328-EAAC749B8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4549720"/>
                <a:ext cx="126348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xmlns="" id="{6A04EEB2-8CDB-EF4B-A170-E05A4667E970}"/>
                  </a:ext>
                </a:extLst>
              </p:cNvPr>
              <p:cNvSpPr txBox="1"/>
              <p:nvPr/>
            </p:nvSpPr>
            <p:spPr>
              <a:xfrm>
                <a:off x="5834216" y="454972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6A04EEB2-8CDB-EF4B-A170-E05A4667E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16" y="4549720"/>
                <a:ext cx="110799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xmlns="" id="{233BF4D7-9A56-E443-B08E-EACC453E7F2B}"/>
                  </a:ext>
                </a:extLst>
              </p:cNvPr>
              <p:cNvSpPr txBox="1"/>
              <p:nvPr/>
            </p:nvSpPr>
            <p:spPr>
              <a:xfrm>
                <a:off x="8084490" y="4549720"/>
                <a:ext cx="1258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233BF4D7-9A56-E443-B08E-EACC453E7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90" y="4549720"/>
                <a:ext cx="125867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TextBox 206">
            <a:extLst>
              <a:ext uri="{FF2B5EF4-FFF2-40B4-BE49-F238E27FC236}">
                <a16:creationId xmlns:a16="http://schemas.microsoft.com/office/drawing/2014/main" xmlns="" id="{670995ED-5C34-C141-82E5-88489BC6A284}"/>
              </a:ext>
            </a:extLst>
          </p:cNvPr>
          <p:cNvSpPr txBox="1"/>
          <p:nvPr/>
        </p:nvSpPr>
        <p:spPr>
          <a:xfrm>
            <a:off x="10410177" y="4549719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  get dark</a:t>
            </a:r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xmlns="" id="{4DB6BEA7-C262-774F-A30E-7705B239F21D}"/>
              </a:ext>
            </a:extLst>
          </p:cNvPr>
          <p:cNvGrpSpPr/>
          <p:nvPr/>
        </p:nvGrpSpPr>
        <p:grpSpPr>
          <a:xfrm>
            <a:off x="126408" y="2384706"/>
            <a:ext cx="11140585" cy="2162896"/>
            <a:chOff x="-112255" y="2119665"/>
            <a:chExt cx="11586268" cy="2249423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xmlns="" id="{76834C99-2549-3144-B101-0628CF2178D8}"/>
                </a:ext>
              </a:extLst>
            </p:cNvPr>
            <p:cNvGrpSpPr/>
            <p:nvPr/>
          </p:nvGrpSpPr>
          <p:grpSpPr>
            <a:xfrm>
              <a:off x="-112255" y="2119665"/>
              <a:ext cx="10832400" cy="2249423"/>
              <a:chOff x="7488" y="2119665"/>
              <a:chExt cx="10832400" cy="2249423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xmlns="" id="{39D39E12-D618-8C4C-97AE-D7EBFFA4BA9E}"/>
                  </a:ext>
                </a:extLst>
              </p:cNvPr>
              <p:cNvGrpSpPr/>
              <p:nvPr/>
            </p:nvGrpSpPr>
            <p:grpSpPr>
              <a:xfrm>
                <a:off x="7488" y="2119665"/>
                <a:ext cx="6054908" cy="2249423"/>
                <a:chOff x="7488" y="2119665"/>
                <a:chExt cx="6054908" cy="2249423"/>
              </a:xfrm>
            </p:grpSpPr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xmlns="" id="{67BC536C-8EB0-5A4B-AB5A-57E15422D64F}"/>
                    </a:ext>
                  </a:extLst>
                </p:cNvPr>
                <p:cNvGrpSpPr/>
                <p:nvPr/>
              </p:nvGrpSpPr>
              <p:grpSpPr>
                <a:xfrm>
                  <a:off x="7488" y="2119665"/>
                  <a:ext cx="3666162" cy="2249423"/>
                  <a:chOff x="7488" y="2425811"/>
                  <a:chExt cx="3666162" cy="2249423"/>
                </a:xfrm>
              </p:grpSpPr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xmlns="" id="{6533929B-2010-8148-A542-00D06187EFC4}"/>
                      </a:ext>
                    </a:extLst>
                  </p:cNvPr>
                  <p:cNvGrpSpPr/>
                  <p:nvPr/>
                </p:nvGrpSpPr>
                <p:grpSpPr>
                  <a:xfrm>
                    <a:off x="1388237" y="2425811"/>
                    <a:ext cx="2285413" cy="2249423"/>
                    <a:chOff x="5504906" y="1651111"/>
                    <a:chExt cx="3141999" cy="3092519"/>
                  </a:xfrm>
                </p:grpSpPr>
                <p:grpSp>
                  <p:nvGrpSpPr>
                    <p:cNvPr id="298" name="Group 297">
                      <a:extLst>
                        <a:ext uri="{FF2B5EF4-FFF2-40B4-BE49-F238E27FC236}">
                          <a16:creationId xmlns:a16="http://schemas.microsoft.com/office/drawing/2014/main" xmlns="" id="{1D5413A8-42B6-5C4A-939C-695117C5CE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300" name="Rectangle 299">
                        <a:extLst>
                          <a:ext uri="{FF2B5EF4-FFF2-40B4-BE49-F238E27FC236}">
                            <a16:creationId xmlns:a16="http://schemas.microsoft.com/office/drawing/2014/main" xmlns="" id="{A78F9E96-06FF-4F42-83F0-289D1984F1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301" name="TextBox 300">
                        <a:extLst>
                          <a:ext uri="{FF2B5EF4-FFF2-40B4-BE49-F238E27FC236}">
                            <a16:creationId xmlns:a16="http://schemas.microsoft.com/office/drawing/2014/main" xmlns="" id="{1EEFE009-8158-6748-8F90-90BDC827B2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302" name="Straight Arrow Connector 301">
                        <a:extLst>
                          <a:ext uri="{FF2B5EF4-FFF2-40B4-BE49-F238E27FC236}">
                            <a16:creationId xmlns:a16="http://schemas.microsoft.com/office/drawing/2014/main" xmlns="" id="{E055035C-C93E-D54A-BA4F-2DDC87BCF0B1}"/>
                          </a:ext>
                        </a:extLst>
                      </p:cNvPr>
                      <p:cNvCxnSpPr>
                        <a:cxnSpLocks/>
                        <a:endCxn id="301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03" name="Notched Right Arrow 302">
                        <a:extLst>
                          <a:ext uri="{FF2B5EF4-FFF2-40B4-BE49-F238E27FC236}">
                            <a16:creationId xmlns:a16="http://schemas.microsoft.com/office/drawing/2014/main" xmlns="" id="{BF6F93D5-46C2-024D-8CD3-5499EA1619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299" name="Straight Arrow Connector 298">
                      <a:extLst>
                        <a:ext uri="{FF2B5EF4-FFF2-40B4-BE49-F238E27FC236}">
                          <a16:creationId xmlns:a16="http://schemas.microsoft.com/office/drawing/2014/main" xmlns="" id="{C62B8E6C-8BB8-E745-BCD6-F578FC00C740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5987723" y="4121955"/>
                      <a:ext cx="1" cy="621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93" name="Notched Right Arrow 292">
                    <a:extLst>
                      <a:ext uri="{FF2B5EF4-FFF2-40B4-BE49-F238E27FC236}">
                        <a16:creationId xmlns:a16="http://schemas.microsoft.com/office/drawing/2014/main" xmlns="" id="{B78CEDC2-D5F1-DA4E-A810-BD417EC522F7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xmlns="" id="{F9219189-25E5-EE43-B1E9-B1176B16BFB1}"/>
                      </a:ext>
                    </a:extLst>
                  </p:cNvPr>
                  <p:cNvGrpSpPr/>
                  <p:nvPr/>
                </p:nvGrpSpPr>
                <p:grpSpPr>
                  <a:xfrm>
                    <a:off x="7488" y="3023182"/>
                    <a:ext cx="1584411" cy="573537"/>
                    <a:chOff x="2789440" y="1937574"/>
                    <a:chExt cx="1584411" cy="573537"/>
                  </a:xfrm>
                </p:grpSpPr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xmlns="" id="{ED754220-EE34-4F4A-9D04-7F2F07DAF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2732"/>
                      <a:ext cx="158441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</p:txBody>
                </p:sp>
                <p:sp>
                  <p:nvSpPr>
                    <p:cNvPr id="296" name="Freeform 295">
                      <a:extLst>
                        <a:ext uri="{FF2B5EF4-FFF2-40B4-BE49-F238E27FC236}">
                          <a16:creationId xmlns:a16="http://schemas.microsoft.com/office/drawing/2014/main" xmlns="" id="{F6EBD341-6C54-4B45-AF8C-B0362723A9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9989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7" name="Freeform 296">
                      <a:extLst>
                        <a:ext uri="{FF2B5EF4-FFF2-40B4-BE49-F238E27FC236}">
                          <a16:creationId xmlns:a16="http://schemas.microsoft.com/office/drawing/2014/main" xmlns="" id="{F5275412-6DA3-D043-8A2A-F5340C67305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81501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285" name="Group 284">
                  <a:extLst>
                    <a:ext uri="{FF2B5EF4-FFF2-40B4-BE49-F238E27FC236}">
                      <a16:creationId xmlns:a16="http://schemas.microsoft.com/office/drawing/2014/main" xmlns="" id="{E0B362C0-2466-E247-AADC-70C75F52FED6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286" name="Group 285">
                    <a:extLst>
                      <a:ext uri="{FF2B5EF4-FFF2-40B4-BE49-F238E27FC236}">
                        <a16:creationId xmlns:a16="http://schemas.microsoft.com/office/drawing/2014/main" xmlns="" id="{6235BDEC-912D-0A41-A964-E4AE0EED903A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288" name="Rectangle 287">
                      <a:extLst>
                        <a:ext uri="{FF2B5EF4-FFF2-40B4-BE49-F238E27FC236}">
                          <a16:creationId xmlns:a16="http://schemas.microsoft.com/office/drawing/2014/main" xmlns="" id="{EBCAF626-708F-274D-A37B-4FBDFA65FB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289" name="TextBox 288">
                      <a:extLst>
                        <a:ext uri="{FF2B5EF4-FFF2-40B4-BE49-F238E27FC236}">
                          <a16:creationId xmlns:a16="http://schemas.microsoft.com/office/drawing/2014/main" xmlns="" id="{4EF8849F-D5DB-6D4F-B94E-34A84ECB73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7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290" name="Straight Arrow Connector 289">
                      <a:extLst>
                        <a:ext uri="{FF2B5EF4-FFF2-40B4-BE49-F238E27FC236}">
                          <a16:creationId xmlns:a16="http://schemas.microsoft.com/office/drawing/2014/main" xmlns="" id="{A4E39F15-036E-B249-9DA6-3E300C0A7EBE}"/>
                        </a:ext>
                      </a:extLst>
                    </p:cNvPr>
                    <p:cNvCxnSpPr>
                      <a:cxnSpLocks/>
                      <a:endCxn id="289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1" name="Notched Right Arrow 290">
                      <a:extLst>
                        <a:ext uri="{FF2B5EF4-FFF2-40B4-BE49-F238E27FC236}">
                          <a16:creationId xmlns:a16="http://schemas.microsoft.com/office/drawing/2014/main" xmlns="" id="{F5440FF5-2809-5E4B-9CCA-C20C14F064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287" name="Straight Arrow Connector 286">
                    <a:extLst>
                      <a:ext uri="{FF2B5EF4-FFF2-40B4-BE49-F238E27FC236}">
                        <a16:creationId xmlns:a16="http://schemas.microsoft.com/office/drawing/2014/main" xmlns="" id="{C1F08959-3244-6F40-988A-064FEE9FC899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xmlns="" id="{9CE60893-5B48-3F4A-A05F-D398DC39ED93}"/>
                  </a:ext>
                </a:extLst>
              </p:cNvPr>
              <p:cNvGrpSpPr/>
              <p:nvPr/>
            </p:nvGrpSpPr>
            <p:grpSpPr>
              <a:xfrm>
                <a:off x="6165729" y="2119665"/>
                <a:ext cx="4674159" cy="2249423"/>
                <a:chOff x="1388237" y="2119665"/>
                <a:chExt cx="4674159" cy="2249423"/>
              </a:xfrm>
            </p:grpSpPr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xmlns="" id="{092B8760-E4D8-7B42-9F03-28F55FF3DB7E}"/>
                    </a:ext>
                  </a:extLst>
                </p:cNvPr>
                <p:cNvGrpSpPr/>
                <p:nvPr/>
              </p:nvGrpSpPr>
              <p:grpSpPr>
                <a:xfrm>
                  <a:off x="1388237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xmlns="" id="{36EA5516-6517-2640-A445-573F77659BB4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280" name="Rectangle 279">
                      <a:extLst>
                        <a:ext uri="{FF2B5EF4-FFF2-40B4-BE49-F238E27FC236}">
                          <a16:creationId xmlns:a16="http://schemas.microsoft.com/office/drawing/2014/main" xmlns="" id="{A35BABDE-73A1-0D41-97F4-24D7D67DD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281" name="TextBox 280">
                      <a:extLst>
                        <a:ext uri="{FF2B5EF4-FFF2-40B4-BE49-F238E27FC236}">
                          <a16:creationId xmlns:a16="http://schemas.microsoft.com/office/drawing/2014/main" xmlns="" id="{282B5A50-19CF-4B42-8B3E-1891CB51FD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5497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282" name="Straight Arrow Connector 281">
                      <a:extLst>
                        <a:ext uri="{FF2B5EF4-FFF2-40B4-BE49-F238E27FC236}">
                          <a16:creationId xmlns:a16="http://schemas.microsoft.com/office/drawing/2014/main" xmlns="" id="{0C87A916-9C70-754D-9F73-17552E9F7320}"/>
                        </a:ext>
                      </a:extLst>
                    </p:cNvPr>
                    <p:cNvCxnSpPr>
                      <a:cxnSpLocks/>
                      <a:endCxn id="281" idx="2"/>
                    </p:cNvCxnSpPr>
                    <p:nvPr/>
                  </p:nvCxnSpPr>
                  <p:spPr>
                    <a:xfrm flipH="1" flipV="1">
                      <a:off x="4925543" y="3577095"/>
                      <a:ext cx="3" cy="85178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3" name="Notched Right Arrow 282">
                      <a:extLst>
                        <a:ext uri="{FF2B5EF4-FFF2-40B4-BE49-F238E27FC236}">
                          <a16:creationId xmlns:a16="http://schemas.microsoft.com/office/drawing/2014/main" xmlns="" id="{2653F188-BEBD-B647-90D9-000CB388B4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279" name="Straight Arrow Connector 278">
                    <a:extLst>
                      <a:ext uri="{FF2B5EF4-FFF2-40B4-BE49-F238E27FC236}">
                        <a16:creationId xmlns:a16="http://schemas.microsoft.com/office/drawing/2014/main" xmlns="" id="{C602A69C-9D1D-AB45-AD17-2025A7EE0A78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1" name="Group 270">
                  <a:extLst>
                    <a:ext uri="{FF2B5EF4-FFF2-40B4-BE49-F238E27FC236}">
                      <a16:creationId xmlns:a16="http://schemas.microsoft.com/office/drawing/2014/main" xmlns="" id="{7F517961-3445-8646-B440-D2570CB44F47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272" name="Group 271">
                    <a:extLst>
                      <a:ext uri="{FF2B5EF4-FFF2-40B4-BE49-F238E27FC236}">
                        <a16:creationId xmlns:a16="http://schemas.microsoft.com/office/drawing/2014/main" xmlns="" id="{3D249ECF-618F-EC42-89F8-A2B3E029E71E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274" name="Rectangle 273">
                      <a:extLst>
                        <a:ext uri="{FF2B5EF4-FFF2-40B4-BE49-F238E27FC236}">
                          <a16:creationId xmlns:a16="http://schemas.microsoft.com/office/drawing/2014/main" xmlns="" id="{6DFB76C5-350B-A746-8C3A-CD0C12578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275" name="TextBox 274">
                      <a:extLst>
                        <a:ext uri="{FF2B5EF4-FFF2-40B4-BE49-F238E27FC236}">
                          <a16:creationId xmlns:a16="http://schemas.microsoft.com/office/drawing/2014/main" xmlns="" id="{93EE04E5-0D3C-3F43-AD26-77AF2CE209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6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0.6</a:t>
                      </a:r>
                    </a:p>
                  </p:txBody>
                </p:sp>
                <p:cxnSp>
                  <p:nvCxnSpPr>
                    <p:cNvPr id="276" name="Straight Arrow Connector 275">
                      <a:extLst>
                        <a:ext uri="{FF2B5EF4-FFF2-40B4-BE49-F238E27FC236}">
                          <a16:creationId xmlns:a16="http://schemas.microsoft.com/office/drawing/2014/main" xmlns="" id="{CCE17ED3-2DEE-294D-A735-5D28CDF70DBC}"/>
                        </a:ext>
                      </a:extLst>
                    </p:cNvPr>
                    <p:cNvCxnSpPr>
                      <a:cxnSpLocks/>
                      <a:endCxn id="275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7" name="Notched Right Arrow 276">
                      <a:extLst>
                        <a:ext uri="{FF2B5EF4-FFF2-40B4-BE49-F238E27FC236}">
                          <a16:creationId xmlns:a16="http://schemas.microsoft.com/office/drawing/2014/main" xmlns="" id="{73D2F2D5-C605-D34E-9676-DB3631042E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273" name="Straight Arrow Connector 272">
                    <a:extLst>
                      <a:ext uri="{FF2B5EF4-FFF2-40B4-BE49-F238E27FC236}">
                        <a16:creationId xmlns:a16="http://schemas.microsoft.com/office/drawing/2014/main" xmlns="" id="{9C2F63E8-E9C5-DB4B-B47A-12A5882D23E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2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xmlns="" id="{8D45D5C3-276D-B44F-BECB-24FA26A8FB9D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xmlns="" id="{C62E489D-7DB2-0A4C-910F-562A239C7B09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</a:t>
              </a:r>
            </a:p>
          </p:txBody>
        </p: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xmlns="" id="{BBB8B286-F9BA-1541-A731-9E72F330DB3E}"/>
                </a:ext>
              </a:extLst>
            </p:cNvPr>
            <p:cNvCxnSpPr>
              <a:cxnSpLocks/>
              <a:endCxn id="265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xmlns="" id="{2E18FE70-3B2E-FB40-B7F3-AA2187DFDEC1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Rectangle 303">
            <a:extLst>
              <a:ext uri="{FF2B5EF4-FFF2-40B4-BE49-F238E27FC236}">
                <a16:creationId xmlns:a16="http://schemas.microsoft.com/office/drawing/2014/main" xmlns="" id="{B4BBA064-0EDA-9942-B6F9-FC04CB0C7A04}"/>
              </a:ext>
            </a:extLst>
          </p:cNvPr>
          <p:cNvSpPr/>
          <p:nvPr/>
        </p:nvSpPr>
        <p:spPr>
          <a:xfrm>
            <a:off x="2133252" y="2989470"/>
            <a:ext cx="1523464" cy="523220"/>
          </a:xfrm>
          <a:prstGeom prst="rect">
            <a:avLst/>
          </a:prstGeom>
          <a:solidFill>
            <a:srgbClr val="F9F9F9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-------</a:t>
            </a:r>
          </a:p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dog barking </a:t>
            </a:r>
          </a:p>
        </p:txBody>
      </p:sp>
      <p:sp>
        <p:nvSpPr>
          <p:cNvPr id="305" name="Freeform 304">
            <a:extLst>
              <a:ext uri="{FF2B5EF4-FFF2-40B4-BE49-F238E27FC236}">
                <a16:creationId xmlns:a16="http://schemas.microsoft.com/office/drawing/2014/main" xmlns="" id="{47AE3699-2346-1844-91C3-4DA21C839888}"/>
              </a:ext>
            </a:extLst>
          </p:cNvPr>
          <p:cNvSpPr/>
          <p:nvPr/>
        </p:nvSpPr>
        <p:spPr>
          <a:xfrm>
            <a:off x="2313964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Freeform 305">
            <a:extLst>
              <a:ext uri="{FF2B5EF4-FFF2-40B4-BE49-F238E27FC236}">
                <a16:creationId xmlns:a16="http://schemas.microsoft.com/office/drawing/2014/main" xmlns="" id="{A69CEDBC-8905-804C-A33B-86B8826106A1}"/>
              </a:ext>
            </a:extLst>
          </p:cNvPr>
          <p:cNvSpPr/>
          <p:nvPr/>
        </p:nvSpPr>
        <p:spPr>
          <a:xfrm rot="10800000">
            <a:off x="3339723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xmlns="" id="{2C6B6B75-76DA-1044-9776-551FD47418EC}"/>
                  </a:ext>
                </a:extLst>
              </p:cNvPr>
              <p:cNvSpPr/>
              <p:nvPr/>
            </p:nvSpPr>
            <p:spPr>
              <a:xfrm>
                <a:off x="6750594" y="2989470"/>
                <a:ext cx="1531902" cy="523220"/>
              </a:xfrm>
              <a:prstGeom prst="rect">
                <a:avLst/>
              </a:prstGeom>
              <a:solidFill>
                <a:srgbClr val="F9F9F9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C6B6B75-76DA-1044-9776-551FD4741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94" y="2989470"/>
                <a:ext cx="1531902" cy="523220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1" name="Freeform 310">
            <a:extLst>
              <a:ext uri="{FF2B5EF4-FFF2-40B4-BE49-F238E27FC236}">
                <a16:creationId xmlns:a16="http://schemas.microsoft.com/office/drawing/2014/main" xmlns="" id="{89454F10-D17D-8149-927A-535482573E57}"/>
              </a:ext>
            </a:extLst>
          </p:cNvPr>
          <p:cNvSpPr/>
          <p:nvPr/>
        </p:nvSpPr>
        <p:spPr>
          <a:xfrm>
            <a:off x="6907682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reeform 311">
            <a:extLst>
              <a:ext uri="{FF2B5EF4-FFF2-40B4-BE49-F238E27FC236}">
                <a16:creationId xmlns:a16="http://schemas.microsoft.com/office/drawing/2014/main" xmlns="" id="{18A13ED0-F25A-9F4B-8FFA-B5E194189999}"/>
              </a:ext>
            </a:extLst>
          </p:cNvPr>
          <p:cNvSpPr/>
          <p:nvPr/>
        </p:nvSpPr>
        <p:spPr>
          <a:xfrm rot="10800000">
            <a:off x="7933442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773B2A12-D6D9-0F4C-BBE0-FCD591628AF5}"/>
              </a:ext>
            </a:extLst>
          </p:cNvPr>
          <p:cNvGrpSpPr/>
          <p:nvPr/>
        </p:nvGrpSpPr>
        <p:grpSpPr>
          <a:xfrm>
            <a:off x="4122254" y="1354238"/>
            <a:ext cx="2263189" cy="4709106"/>
            <a:chOff x="4122254" y="1175658"/>
            <a:chExt cx="2263189" cy="4887686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xmlns="" id="{91C2E94B-40B5-044C-B4B6-DA5496BAC7E0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20ED1DBE-7115-B442-A37D-F2AC364991D1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xmlns="" id="{2C3D73D7-D04E-0E42-B36F-AA84B1EEDA24}"/>
                  </a:ext>
                </a:extLst>
              </p:cNvPr>
              <p:cNvSpPr/>
              <p:nvPr/>
            </p:nvSpPr>
            <p:spPr>
              <a:xfrm>
                <a:off x="4452564" y="2989470"/>
                <a:ext cx="1523464" cy="523220"/>
              </a:xfrm>
              <a:prstGeom prst="rect">
                <a:avLst/>
              </a:prstGeom>
              <a:solidFill>
                <a:srgbClr val="F9F9F9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2C3D73D7-D04E-0E42-B36F-AA84B1EED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64" y="2989470"/>
                <a:ext cx="1523464" cy="523220"/>
              </a:xfrm>
              <a:prstGeom prst="rect">
                <a:avLst/>
              </a:prstGeom>
              <a:blipFill>
                <a:blip r:embed="rId7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" name="Freeform 307">
            <a:extLst>
              <a:ext uri="{FF2B5EF4-FFF2-40B4-BE49-F238E27FC236}">
                <a16:creationId xmlns:a16="http://schemas.microsoft.com/office/drawing/2014/main" xmlns="" id="{FB524EF1-2458-FA42-8D62-41F076C912B2}"/>
              </a:ext>
            </a:extLst>
          </p:cNvPr>
          <p:cNvSpPr/>
          <p:nvPr/>
        </p:nvSpPr>
        <p:spPr>
          <a:xfrm>
            <a:off x="4610823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Freeform 308">
            <a:extLst>
              <a:ext uri="{FF2B5EF4-FFF2-40B4-BE49-F238E27FC236}">
                <a16:creationId xmlns:a16="http://schemas.microsoft.com/office/drawing/2014/main" xmlns="" id="{26AC4806-ECA9-6446-99F6-C75BDAB8E2B4}"/>
              </a:ext>
            </a:extLst>
          </p:cNvPr>
          <p:cNvSpPr/>
          <p:nvPr/>
        </p:nvSpPr>
        <p:spPr>
          <a:xfrm rot="10800000">
            <a:off x="5636583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6" name="Group 375">
            <a:extLst>
              <a:ext uri="{FF2B5EF4-FFF2-40B4-BE49-F238E27FC236}">
                <a16:creationId xmlns:a16="http://schemas.microsoft.com/office/drawing/2014/main" xmlns="" id="{33F4063B-5537-1C41-AF48-703D8E3D3523}"/>
              </a:ext>
            </a:extLst>
          </p:cNvPr>
          <p:cNvGrpSpPr/>
          <p:nvPr/>
        </p:nvGrpSpPr>
        <p:grpSpPr>
          <a:xfrm>
            <a:off x="8801188" y="1367738"/>
            <a:ext cx="2263189" cy="4709106"/>
            <a:chOff x="4122254" y="1175658"/>
            <a:chExt cx="2263189" cy="4887686"/>
          </a:xfrm>
        </p:grpSpPr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xmlns="" id="{21D83341-EB74-9F47-B523-5D93A996AE2F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xmlns="" id="{214DE89C-6560-D84F-9BEF-E789B7844BC0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xmlns="" id="{EF1FDCDB-0714-BE42-83A2-0506A31A42E4}"/>
                  </a:ext>
                </a:extLst>
              </p:cNvPr>
              <p:cNvSpPr/>
              <p:nvPr/>
            </p:nvSpPr>
            <p:spPr>
              <a:xfrm>
                <a:off x="9023830" y="2989470"/>
                <a:ext cx="1523464" cy="523219"/>
              </a:xfrm>
              <a:prstGeom prst="rect">
                <a:avLst/>
              </a:prstGeom>
              <a:solidFill>
                <a:srgbClr val="F9F9F9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EF1FDCDB-0714-BE42-83A2-0506A31A4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30" y="2989470"/>
                <a:ext cx="1523464" cy="523219"/>
              </a:xfrm>
              <a:prstGeom prst="rect">
                <a:avLst/>
              </a:prstGeom>
              <a:blipFill>
                <a:blip r:embed="rId8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Freeform 313">
            <a:extLst>
              <a:ext uri="{FF2B5EF4-FFF2-40B4-BE49-F238E27FC236}">
                <a16:creationId xmlns:a16="http://schemas.microsoft.com/office/drawing/2014/main" xmlns="" id="{1828BA67-62C4-2943-A781-0885F909E162}"/>
              </a:ext>
            </a:extLst>
          </p:cNvPr>
          <p:cNvSpPr/>
          <p:nvPr/>
        </p:nvSpPr>
        <p:spPr>
          <a:xfrm>
            <a:off x="9204542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reeform 314">
            <a:extLst>
              <a:ext uri="{FF2B5EF4-FFF2-40B4-BE49-F238E27FC236}">
                <a16:creationId xmlns:a16="http://schemas.microsoft.com/office/drawing/2014/main" xmlns="" id="{E7A722BF-A174-2847-8D66-8594B6433DCF}"/>
              </a:ext>
            </a:extLst>
          </p:cNvPr>
          <p:cNvSpPr/>
          <p:nvPr/>
        </p:nvSpPr>
        <p:spPr>
          <a:xfrm rot="10800000">
            <a:off x="10230301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43636" y="6357567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134" y="2095400"/>
            <a:ext cx="9359100" cy="35096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5;p13"/>
          <p:cNvSpPr txBox="1"/>
          <p:nvPr/>
        </p:nvSpPr>
        <p:spPr>
          <a:xfrm>
            <a:off x="2922933" y="1040133"/>
            <a:ext cx="16984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6;p13"/>
          <p:cNvSpPr txBox="1"/>
          <p:nvPr/>
        </p:nvSpPr>
        <p:spPr>
          <a:xfrm>
            <a:off x="2922917" y="552900"/>
            <a:ext cx="6109200" cy="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 dirty="0">
                <a:latin typeface="Karla" charset="0"/>
                <a:ea typeface="Karla" charset="0"/>
                <a:cs typeface="Karla" charset="0"/>
                <a:sym typeface="Ubuntu"/>
              </a:rPr>
              <a:t>LSTM: Long short term memory</a:t>
            </a:r>
            <a:endParaRPr sz="32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82479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key idea in the LSTM is a mechanism called a gate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2984500"/>
            <a:ext cx="8890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10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Forgetting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929" y="1741715"/>
            <a:ext cx="3593442" cy="2040672"/>
          </a:xfrm>
        </p:spPr>
        <p:txBody>
          <a:bodyPr/>
          <a:lstStyle/>
          <a:p>
            <a:r>
              <a:rPr lang="en-US" dirty="0" smtClean="0"/>
              <a:t>Each </a:t>
            </a:r>
            <a:r>
              <a:rPr lang="en-US" dirty="0"/>
              <a:t>value is multiplied by a gate, and the result is stored back into the memory.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594" y="1354324"/>
            <a:ext cx="5667829" cy="467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58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Remembering involves </a:t>
            </a:r>
            <a:r>
              <a:rPr lang="en-US" dirty="0"/>
              <a:t>two steps. </a:t>
            </a:r>
            <a:endParaRPr lang="en-US" dirty="0" smtClean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determine how much of each new value we want to </a:t>
            </a:r>
            <a:r>
              <a:rPr lang="en-US" dirty="0" smtClean="0"/>
              <a:t>remember and we use </a:t>
            </a:r>
            <a:r>
              <a:rPr lang="en-US" dirty="0"/>
              <a:t>gates to control that.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</a:t>
            </a:r>
            <a:r>
              <a:rPr lang="en-US" dirty="0" smtClean="0"/>
              <a:t>emember </a:t>
            </a:r>
            <a:r>
              <a:rPr lang="en-US" dirty="0"/>
              <a:t>the gated values, we merely add them in to the existing contents of the memory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8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Remembering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9479" y="2293257"/>
            <a:ext cx="8973932" cy="38408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4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select from memory we just determine how much of each element we want to </a:t>
            </a:r>
            <a:r>
              <a:rPr lang="en-US" dirty="0" smtClean="0"/>
              <a:t>use, we apply </a:t>
            </a:r>
            <a:r>
              <a:rPr lang="en-US" dirty="0"/>
              <a:t>gates to the memory elements, and the results are a list of scaled memories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713" y="3094975"/>
            <a:ext cx="5998287" cy="330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150" y="1491343"/>
            <a:ext cx="4559300" cy="4775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046222" y="3005437"/>
            <a:ext cx="612668" cy="566928"/>
            <a:chOff x="3046222" y="3005437"/>
            <a:chExt cx="612668" cy="566928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3046222" y="3005437"/>
              <a:ext cx="566928" cy="566928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46222" y="3035701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C</a:t>
              </a:r>
              <a:r>
                <a:rPr lang="en-US" sz="2400" b="1" baseline="-25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t-1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172450" y="2983069"/>
            <a:ext cx="566928" cy="566928"/>
            <a:chOff x="3046222" y="3005437"/>
            <a:chExt cx="566928" cy="566928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046222" y="3005437"/>
              <a:ext cx="566928" cy="566928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46222" y="3035701"/>
              <a:ext cx="4619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C</a:t>
              </a:r>
              <a:r>
                <a:rPr lang="en-US" sz="2400" b="1" baseline="-25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t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18483" y="4469158"/>
            <a:ext cx="603050" cy="566928"/>
            <a:chOff x="3046222" y="3005437"/>
            <a:chExt cx="603050" cy="566928"/>
          </a:xfrm>
          <a:noFill/>
        </p:grpSpPr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3046222" y="3005437"/>
              <a:ext cx="566928" cy="56692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46222" y="3035701"/>
              <a:ext cx="60305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Y</a:t>
              </a:r>
              <a:r>
                <a:rPr lang="en-US" sz="2400" b="1" baseline="-25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t-1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206375" y="4482430"/>
            <a:ext cx="566928" cy="566928"/>
            <a:chOff x="3046222" y="3005437"/>
            <a:chExt cx="566928" cy="566928"/>
          </a:xfrm>
          <a:noFill/>
        </p:grpSpPr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3046222" y="3005437"/>
              <a:ext cx="566928" cy="56692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46222" y="3035701"/>
              <a:ext cx="45236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Y</a:t>
              </a:r>
              <a:r>
                <a:rPr lang="en-US" sz="2400" b="1" baseline="-25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t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4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 Short-Term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Handles long-term dependencies</a:t>
            </a:r>
          </a:p>
          <a:p>
            <a:r>
              <a:rPr lang="en-US" sz="2400" dirty="0"/>
              <a:t>Leaky units where weight on self-loop </a:t>
            </a:r>
            <a:r>
              <a:rPr lang="en-US" sz="2400" i="1" dirty="0">
                <a:solidFill>
                  <a:srgbClr val="0000FF"/>
                </a:solidFill>
              </a:rPr>
              <a:t>α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is context-dependent</a:t>
            </a:r>
          </a:p>
          <a:p>
            <a:r>
              <a:rPr lang="en-US" sz="2400" dirty="0"/>
              <a:t>Allow network to decide whether to </a:t>
            </a:r>
            <a:r>
              <a:rPr lang="en-US" sz="2400" dirty="0">
                <a:solidFill>
                  <a:srgbClr val="0000FF"/>
                </a:solidFill>
              </a:rPr>
              <a:t>accumulate or forget</a:t>
            </a:r>
            <a:r>
              <a:rPr lang="en-US" sz="2400" dirty="0"/>
              <a:t> past info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5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20</a:t>
            </a:fld>
            <a:endParaRPr lang="en-US"/>
          </a:p>
        </p:txBody>
      </p:sp>
      <p:pic>
        <p:nvPicPr>
          <p:cNvPr id="3" name="Google Shape;61;p14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669436" y="2200734"/>
            <a:ext cx="3583267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2;p14"/>
          <p:cNvSpPr txBox="1"/>
          <p:nvPr/>
        </p:nvSpPr>
        <p:spPr>
          <a:xfrm>
            <a:off x="597132" y="408200"/>
            <a:ext cx="10898181" cy="1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Before to really understand LSTM lets see the big picture … 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5" name="Google Shape;63;p14"/>
          <p:cNvSpPr/>
          <p:nvPr/>
        </p:nvSpPr>
        <p:spPr>
          <a:xfrm>
            <a:off x="669433" y="4173733"/>
            <a:ext cx="7000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64;p14"/>
          <p:cNvSpPr/>
          <p:nvPr/>
        </p:nvSpPr>
        <p:spPr>
          <a:xfrm>
            <a:off x="1435033" y="4173733"/>
            <a:ext cx="10136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65;p14"/>
          <p:cNvSpPr/>
          <p:nvPr/>
        </p:nvSpPr>
        <p:spPr>
          <a:xfrm>
            <a:off x="2553833" y="3818233"/>
            <a:ext cx="11512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66;p14"/>
          <p:cNvSpPr/>
          <p:nvPr/>
        </p:nvSpPr>
        <p:spPr>
          <a:xfrm>
            <a:off x="669433" y="3488333"/>
            <a:ext cx="17792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7" name="Group 26"/>
          <p:cNvGrpSpPr/>
          <p:nvPr/>
        </p:nvGrpSpPr>
        <p:grpSpPr>
          <a:xfrm>
            <a:off x="8267467" y="4092100"/>
            <a:ext cx="3642000" cy="1830000"/>
            <a:chOff x="8267467" y="4092100"/>
            <a:chExt cx="3642000" cy="1830000"/>
          </a:xfrm>
        </p:grpSpPr>
        <p:sp>
          <p:nvSpPr>
            <p:cNvPr id="11" name="Google Shape;69;p14"/>
            <p:cNvSpPr/>
            <p:nvPr/>
          </p:nvSpPr>
          <p:spPr>
            <a:xfrm>
              <a:off x="8267467" y="4092100"/>
              <a:ext cx="3642000" cy="183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1155C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70;p14"/>
            <p:cNvSpPr txBox="1"/>
            <p:nvPr/>
          </p:nvSpPr>
          <p:spPr>
            <a:xfrm>
              <a:off x="9236400" y="4092100"/>
              <a:ext cx="1909200" cy="5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s" sz="2400">
                  <a:latin typeface="Ubuntu"/>
                  <a:ea typeface="Ubuntu"/>
                  <a:cs typeface="Ubuntu"/>
                  <a:sym typeface="Ubuntu"/>
                </a:rPr>
                <a:t>Input Gate</a:t>
              </a:r>
              <a:endParaRPr sz="2400">
                <a:latin typeface="Ubuntu"/>
                <a:ea typeface="Ubuntu"/>
                <a:cs typeface="Ubuntu"/>
                <a:sym typeface="Ubuntu"/>
              </a:endParaRPr>
            </a:p>
          </p:txBody>
        </p:sp>
        <p:pic>
          <p:nvPicPr>
            <p:cNvPr id="13" name="Google Shape;7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7167" y="4774801"/>
              <a:ext cx="3297467" cy="32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7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08931" y="5349959"/>
              <a:ext cx="3433600" cy="3309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roup 23"/>
          <p:cNvGrpSpPr/>
          <p:nvPr/>
        </p:nvGrpSpPr>
        <p:grpSpPr>
          <a:xfrm>
            <a:off x="4476683" y="2200733"/>
            <a:ext cx="3433600" cy="1320984"/>
            <a:chOff x="4476683" y="2200733"/>
            <a:chExt cx="3433600" cy="1320984"/>
          </a:xfrm>
        </p:grpSpPr>
        <p:sp>
          <p:nvSpPr>
            <p:cNvPr id="15" name="Google Shape;73;p14"/>
            <p:cNvSpPr/>
            <p:nvPr/>
          </p:nvSpPr>
          <p:spPr>
            <a:xfrm>
              <a:off x="4476683" y="2226517"/>
              <a:ext cx="3433600" cy="1295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74;p14"/>
            <p:cNvSpPr txBox="1"/>
            <p:nvPr/>
          </p:nvSpPr>
          <p:spPr>
            <a:xfrm>
              <a:off x="5406600" y="2200733"/>
              <a:ext cx="1909200" cy="5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s" sz="2400">
                  <a:latin typeface="Ubuntu"/>
                  <a:ea typeface="Ubuntu"/>
                  <a:cs typeface="Ubuntu"/>
                  <a:sym typeface="Ubuntu"/>
                </a:rPr>
                <a:t>Cell State</a:t>
              </a:r>
              <a:endParaRPr sz="2400">
                <a:latin typeface="Ubuntu"/>
                <a:ea typeface="Ubuntu"/>
                <a:cs typeface="Ubuntu"/>
                <a:sym typeface="Ubuntu"/>
              </a:endParaRPr>
            </a:p>
          </p:txBody>
        </p:sp>
        <p:pic>
          <p:nvPicPr>
            <p:cNvPr id="17" name="Google Shape;75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49951" y="2924399"/>
              <a:ext cx="2718647" cy="321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" name="Group 24"/>
          <p:cNvGrpSpPr/>
          <p:nvPr/>
        </p:nvGrpSpPr>
        <p:grpSpPr>
          <a:xfrm>
            <a:off x="8271100" y="1873333"/>
            <a:ext cx="3642000" cy="1852600"/>
            <a:chOff x="8271100" y="1873333"/>
            <a:chExt cx="3642000" cy="1852600"/>
          </a:xfrm>
        </p:grpSpPr>
        <p:sp>
          <p:nvSpPr>
            <p:cNvPr id="18" name="Google Shape;76;p14"/>
            <p:cNvSpPr/>
            <p:nvPr/>
          </p:nvSpPr>
          <p:spPr>
            <a:xfrm>
              <a:off x="8271100" y="1895933"/>
              <a:ext cx="3642000" cy="183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38761D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77;p14"/>
            <p:cNvSpPr txBox="1"/>
            <p:nvPr/>
          </p:nvSpPr>
          <p:spPr>
            <a:xfrm>
              <a:off x="9023400" y="1873333"/>
              <a:ext cx="2335200" cy="5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s" sz="2400">
                  <a:latin typeface="Ubuntu"/>
                  <a:ea typeface="Ubuntu"/>
                  <a:cs typeface="Ubuntu"/>
                  <a:sym typeface="Ubuntu"/>
                </a:rPr>
                <a:t>Output Gate</a:t>
              </a:r>
              <a:endParaRPr sz="2400">
                <a:latin typeface="Ubuntu"/>
                <a:ea typeface="Ubuntu"/>
                <a:cs typeface="Ubuntu"/>
                <a:sym typeface="Ubuntu"/>
              </a:endParaRPr>
            </a:p>
          </p:txBody>
        </p:sp>
        <p:pic>
          <p:nvPicPr>
            <p:cNvPr id="20" name="Google Shape;78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469700" y="2567584"/>
              <a:ext cx="3244768" cy="306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79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930302" y="3067985"/>
              <a:ext cx="2318185" cy="321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Group 25"/>
          <p:cNvGrpSpPr/>
          <p:nvPr/>
        </p:nvGrpSpPr>
        <p:grpSpPr>
          <a:xfrm>
            <a:off x="4388267" y="4359500"/>
            <a:ext cx="3642000" cy="1295200"/>
            <a:chOff x="4388267" y="4359500"/>
            <a:chExt cx="3642000" cy="1295200"/>
          </a:xfrm>
        </p:grpSpPr>
        <p:sp>
          <p:nvSpPr>
            <p:cNvPr id="9" name="Google Shape;67;p14"/>
            <p:cNvSpPr/>
            <p:nvPr/>
          </p:nvSpPr>
          <p:spPr>
            <a:xfrm>
              <a:off x="4388267" y="4359500"/>
              <a:ext cx="3642000" cy="1295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CC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68;p14"/>
            <p:cNvSpPr txBox="1"/>
            <p:nvPr/>
          </p:nvSpPr>
          <p:spPr>
            <a:xfrm>
              <a:off x="5254667" y="4428533"/>
              <a:ext cx="1909200" cy="5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s" sz="2400">
                  <a:latin typeface="Ubuntu"/>
                  <a:ea typeface="Ubuntu"/>
                  <a:cs typeface="Ubuntu"/>
                  <a:sym typeface="Ubuntu"/>
                </a:rPr>
                <a:t>Forget Gate</a:t>
              </a:r>
              <a:endParaRPr sz="2400" dirty="0">
                <a:latin typeface="Ubuntu"/>
                <a:ea typeface="Ubuntu"/>
                <a:cs typeface="Ubuntu"/>
                <a:sym typeface="Ubuntu"/>
              </a:endParaRPr>
            </a:p>
          </p:txBody>
        </p:sp>
        <p:pic>
          <p:nvPicPr>
            <p:cNvPr id="22" name="Google Shape;80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461968" y="5088500"/>
              <a:ext cx="3494625" cy="30653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5119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70822" y="6265434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21</a:t>
            </a:fld>
            <a:endParaRPr lang="en-US"/>
          </a:p>
        </p:txBody>
      </p:sp>
      <p:sp>
        <p:nvSpPr>
          <p:cNvPr id="4" name="Google Shape;86;p15"/>
          <p:cNvSpPr txBox="1"/>
          <p:nvPr/>
        </p:nvSpPr>
        <p:spPr>
          <a:xfrm>
            <a:off x="5098611" y="1626532"/>
            <a:ext cx="6198000" cy="37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Font typeface="Ubuntu"/>
              <a:buAutoNum type="arabicPeriod"/>
            </a:pP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LSTM are recurrent neural network with a cell and a hidden state, boths of these are updated in each step and can be thought </a:t>
            </a:r>
            <a:r>
              <a:rPr lang="e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as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 </a:t>
            </a:r>
            <a:r>
              <a:rPr lang="e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memories.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/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</a:br>
            <a:r>
              <a:rPr lang="e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pPr marL="609585" indent="-423323">
              <a:buSzPts val="1400"/>
              <a:buFont typeface="Ubuntu"/>
              <a:buAutoNum type="arabicPeriod"/>
            </a:pP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Cell states work as a long term memory and the updates depends on the relation between the hidden state in t -1 and the input</a:t>
            </a:r>
            <a:r>
              <a:rPr lang="e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.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/>
            </a:r>
            <a:b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</a:b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pPr marL="609585" indent="-423323">
              <a:buSzPts val="1400"/>
              <a:buFont typeface="Ubuntu"/>
              <a:buAutoNum type="arabicPeriod"/>
            </a:pP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hidden state of the next step is a transformation of the cell state and the output (which is the section that is in general used to calculate our  loss, ie information that we want in a short memory).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6" name="Google Shape;88;p15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669436" y="2200734"/>
            <a:ext cx="3583267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15"/>
          <p:cNvSpPr/>
          <p:nvPr/>
        </p:nvSpPr>
        <p:spPr>
          <a:xfrm>
            <a:off x="669433" y="4173733"/>
            <a:ext cx="7000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90;p15"/>
          <p:cNvSpPr/>
          <p:nvPr/>
        </p:nvSpPr>
        <p:spPr>
          <a:xfrm>
            <a:off x="1435033" y="4173733"/>
            <a:ext cx="10136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91;p15"/>
          <p:cNvSpPr/>
          <p:nvPr/>
        </p:nvSpPr>
        <p:spPr>
          <a:xfrm>
            <a:off x="2553833" y="3818233"/>
            <a:ext cx="11512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92;p15"/>
          <p:cNvSpPr/>
          <p:nvPr/>
        </p:nvSpPr>
        <p:spPr>
          <a:xfrm>
            <a:off x="669433" y="3488333"/>
            <a:ext cx="27188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1" name="Google Shape;93;p15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669436" y="2200734"/>
            <a:ext cx="3583267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4;p15"/>
          <p:cNvSpPr/>
          <p:nvPr/>
        </p:nvSpPr>
        <p:spPr>
          <a:xfrm>
            <a:off x="669433" y="4173733"/>
            <a:ext cx="7000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95;p15"/>
          <p:cNvSpPr/>
          <p:nvPr/>
        </p:nvSpPr>
        <p:spPr>
          <a:xfrm>
            <a:off x="1435033" y="4173733"/>
            <a:ext cx="10136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96;p15"/>
          <p:cNvSpPr/>
          <p:nvPr/>
        </p:nvSpPr>
        <p:spPr>
          <a:xfrm>
            <a:off x="2553833" y="3818233"/>
            <a:ext cx="11512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97;p15"/>
          <p:cNvSpPr/>
          <p:nvPr/>
        </p:nvSpPr>
        <p:spPr>
          <a:xfrm>
            <a:off x="669433" y="3488333"/>
            <a:ext cx="17792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4605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99055" y="6380309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Google Shape;102;p16"/>
          <p:cNvSpPr txBox="1"/>
          <p:nvPr/>
        </p:nvSpPr>
        <p:spPr>
          <a:xfrm>
            <a:off x="0" y="0"/>
            <a:ext cx="35004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Let's think about my cell state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4" name="Google Shape;103;p16"/>
          <p:cNvSpPr txBox="1"/>
          <p:nvPr/>
        </p:nvSpPr>
        <p:spPr>
          <a:xfrm>
            <a:off x="4998382" y="5380527"/>
            <a:ext cx="655499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Let's predict if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I</a:t>
            </a:r>
            <a:r>
              <a:rPr lang="e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 </a:t>
            </a:r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will help you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with</a:t>
            </a:r>
            <a:r>
              <a:rPr lang="e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 </a:t>
            </a:r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homework in time </a:t>
            </a:r>
            <a:r>
              <a:rPr lang="e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</a:t>
            </a:r>
            <a:endParaRPr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5" name="Google Shape;104;p16"/>
          <p:cNvSpPr/>
          <p:nvPr/>
        </p:nvSpPr>
        <p:spPr>
          <a:xfrm>
            <a:off x="711667" y="70733"/>
            <a:ext cx="11480400" cy="4772000"/>
          </a:xfrm>
          <a:prstGeom prst="cloud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6" name="Google Shape;105;p16"/>
          <p:cNvGrpSpPr/>
          <p:nvPr/>
        </p:nvGrpSpPr>
        <p:grpSpPr>
          <a:xfrm>
            <a:off x="7725360" y="2086765"/>
            <a:ext cx="2586008" cy="1027715"/>
            <a:chOff x="410500" y="1558350"/>
            <a:chExt cx="2638425" cy="990600"/>
          </a:xfrm>
        </p:grpSpPr>
        <p:pic>
          <p:nvPicPr>
            <p:cNvPr id="7" name="Google Shape;10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0500" y="1558350"/>
              <a:ext cx="2638425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0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7451" y="2076722"/>
              <a:ext cx="419825" cy="396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0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08872" y="1670425"/>
              <a:ext cx="216985" cy="2048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oogle Shape;109;p16"/>
          <p:cNvGrpSpPr/>
          <p:nvPr/>
        </p:nvGrpSpPr>
        <p:grpSpPr>
          <a:xfrm>
            <a:off x="5162664" y="2069971"/>
            <a:ext cx="2172005" cy="1061263"/>
            <a:chOff x="5186725" y="1223250"/>
            <a:chExt cx="2286000" cy="990600"/>
          </a:xfrm>
        </p:grpSpPr>
        <p:pic>
          <p:nvPicPr>
            <p:cNvPr id="11" name="Google Shape;110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86725" y="1223250"/>
              <a:ext cx="22860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1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82950" y="1758318"/>
              <a:ext cx="408700" cy="399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1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81684" y="1356025"/>
              <a:ext cx="211235" cy="2063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11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4231" y="5235601"/>
            <a:ext cx="1235308" cy="1509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14;p16"/>
          <p:cNvGrpSpPr/>
          <p:nvPr/>
        </p:nvGrpSpPr>
        <p:grpSpPr>
          <a:xfrm>
            <a:off x="2024499" y="1723645"/>
            <a:ext cx="2747455" cy="1753956"/>
            <a:chOff x="-70262" y="3174175"/>
            <a:chExt cx="2333625" cy="1485900"/>
          </a:xfrm>
        </p:grpSpPr>
        <p:pic>
          <p:nvPicPr>
            <p:cNvPr id="16" name="Google Shape;115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70262" y="3174175"/>
              <a:ext cx="2333625" cy="148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16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93340" y="3765859"/>
              <a:ext cx="491724" cy="292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17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74799" y="3231850"/>
              <a:ext cx="328836" cy="35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18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048650" y="4192424"/>
              <a:ext cx="381125" cy="35375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481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03153" y="6371443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Google Shape;123;p17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204888"/>
            <a:ext cx="2609831" cy="31994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4;p17"/>
          <p:cNvSpPr/>
          <p:nvPr/>
        </p:nvSpPr>
        <p:spPr>
          <a:xfrm>
            <a:off x="915300" y="4231033"/>
            <a:ext cx="420000" cy="163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" name="Google Shape;125;p17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6" name="Google Shape;126;p17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127;p17"/>
          <p:cNvSpPr txBox="1"/>
          <p:nvPr/>
        </p:nvSpPr>
        <p:spPr>
          <a:xfrm>
            <a:off x="1280084" y="520100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Forget Gate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17" y="1706467"/>
            <a:ext cx="3494625" cy="3065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9;p17"/>
          <p:cNvSpPr/>
          <p:nvPr/>
        </p:nvSpPr>
        <p:spPr>
          <a:xfrm rot="5400000">
            <a:off x="9594553" y="1833867"/>
            <a:ext cx="204800" cy="2387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867" y="2041114"/>
            <a:ext cx="815725" cy="60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8275" y="2025673"/>
            <a:ext cx="584867" cy="635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9966" y="2339224"/>
            <a:ext cx="344309" cy="315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3134" y="2080633"/>
            <a:ext cx="177953" cy="16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73338" y="2037076"/>
            <a:ext cx="811461" cy="878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34633" y="2037066"/>
            <a:ext cx="1686115" cy="61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256995" y="2396017"/>
            <a:ext cx="335423" cy="19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37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02959" y="2083190"/>
            <a:ext cx="243504" cy="25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38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302957" y="2647735"/>
            <a:ext cx="243496" cy="22191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39;p17"/>
          <p:cNvSpPr/>
          <p:nvPr/>
        </p:nvSpPr>
        <p:spPr>
          <a:xfrm rot="5400000">
            <a:off x="6730228" y="2259369"/>
            <a:ext cx="246400" cy="15368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0" name="Google Shape;140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87298" y="2198104"/>
            <a:ext cx="327348" cy="29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41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689791" y="3253570"/>
            <a:ext cx="327363" cy="81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42;p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232932" y="3226625"/>
            <a:ext cx="927905" cy="8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43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90201" y="2235637"/>
            <a:ext cx="243764" cy="21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44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83505" y="3466874"/>
            <a:ext cx="243764" cy="21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45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18178" y="3516728"/>
            <a:ext cx="327348" cy="29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46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116918" y="4635300"/>
            <a:ext cx="344300" cy="8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47;p17"/>
          <p:cNvSpPr/>
          <p:nvPr/>
        </p:nvSpPr>
        <p:spPr>
          <a:xfrm rot="5400000">
            <a:off x="8131865" y="2270767"/>
            <a:ext cx="314400" cy="42732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Google Shape;148;p17"/>
          <p:cNvSpPr txBox="1"/>
          <p:nvPr/>
        </p:nvSpPr>
        <p:spPr>
          <a:xfrm>
            <a:off x="7367851" y="5564956"/>
            <a:ext cx="2247200" cy="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Erase everything!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29" name="Google Shape;149;p17"/>
          <p:cNvSpPr txBox="1"/>
          <p:nvPr/>
        </p:nvSpPr>
        <p:spPr>
          <a:xfrm>
            <a:off x="4530467" y="424300"/>
            <a:ext cx="7278400" cy="9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forget gate tries to estimate what features of the cell state should be forgotten.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30" name="Google Shape;150;p17"/>
          <p:cNvSpPr/>
          <p:nvPr/>
        </p:nvSpPr>
        <p:spPr>
          <a:xfrm>
            <a:off x="5896149" y="178634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" name="Google Shape;151;p17"/>
          <p:cNvSpPr/>
          <p:nvPr/>
        </p:nvSpPr>
        <p:spPr>
          <a:xfrm rot="10800000">
            <a:off x="11037367" y="1786113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" name="Google Shape;152;p17"/>
          <p:cNvSpPr/>
          <p:nvPr/>
        </p:nvSpPr>
        <p:spPr>
          <a:xfrm>
            <a:off x="6504024" y="310248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" name="Google Shape;153;p17"/>
          <p:cNvSpPr/>
          <p:nvPr/>
        </p:nvSpPr>
        <p:spPr>
          <a:xfrm rot="10800000">
            <a:off x="10256983" y="3139573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4" name="Google Shape;154;p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449751" y="2128133"/>
            <a:ext cx="794584" cy="4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55;p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112151" y="3359267"/>
            <a:ext cx="794584" cy="43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1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37072" y="6378431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24</a:t>
            </a:fld>
            <a:endParaRPr lang="en-US" dirty="0"/>
          </a:p>
        </p:txBody>
      </p:sp>
      <p:pic>
        <p:nvPicPr>
          <p:cNvPr id="3" name="Google Shape;160;p18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149468"/>
            <a:ext cx="2609831" cy="3199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61;p18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5" name="Google Shape;162;p18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163;p18"/>
          <p:cNvSpPr txBox="1"/>
          <p:nvPr/>
        </p:nvSpPr>
        <p:spPr>
          <a:xfrm>
            <a:off x="1345284" y="5331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Input Gate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7" name="Google Shape;164;p18"/>
          <p:cNvSpPr/>
          <p:nvPr/>
        </p:nvSpPr>
        <p:spPr>
          <a:xfrm>
            <a:off x="1345300" y="4643900"/>
            <a:ext cx="792800" cy="106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8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51" y="1401685"/>
            <a:ext cx="3297467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215" y="1976842"/>
            <a:ext cx="3433600" cy="33094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67;p18"/>
          <p:cNvSpPr txBox="1"/>
          <p:nvPr/>
        </p:nvSpPr>
        <p:spPr>
          <a:xfrm>
            <a:off x="4913600" y="308533"/>
            <a:ext cx="7278400" cy="1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input gate layer works in a similar way that the forget layer, the input gate layer estimate the degree of confidence of        and      is a new estimation of the cell state.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11" name="Google Shape;16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7425" y="1108867"/>
            <a:ext cx="248900" cy="2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7191" y="1108867"/>
            <a:ext cx="248900" cy="2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69664" y="3482068"/>
            <a:ext cx="780885" cy="79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0168" y="3804880"/>
            <a:ext cx="322784" cy="17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7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94402" y="3523541"/>
            <a:ext cx="234329" cy="23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7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94400" y="4031264"/>
            <a:ext cx="234321" cy="1995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4;p18"/>
          <p:cNvGrpSpPr/>
          <p:nvPr/>
        </p:nvGrpSpPr>
        <p:grpSpPr>
          <a:xfrm>
            <a:off x="7299136" y="3482059"/>
            <a:ext cx="678808" cy="790256"/>
            <a:chOff x="5474352" y="2611544"/>
            <a:chExt cx="509106" cy="592692"/>
          </a:xfrm>
        </p:grpSpPr>
        <p:pic>
          <p:nvPicPr>
            <p:cNvPr id="18" name="Google Shape;175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7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77;p1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" name="Google Shape;178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32686" y="3720196"/>
            <a:ext cx="315013" cy="26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79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72734" y="3757173"/>
            <a:ext cx="754733" cy="27182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80;p18"/>
          <p:cNvSpPr/>
          <p:nvPr/>
        </p:nvSpPr>
        <p:spPr>
          <a:xfrm>
            <a:off x="6074857" y="3345304"/>
            <a:ext cx="135200" cy="10636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4" name="Google Shape;181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72734" y="3757173"/>
            <a:ext cx="754733" cy="271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82;p18"/>
          <p:cNvSpPr/>
          <p:nvPr/>
        </p:nvSpPr>
        <p:spPr>
          <a:xfrm rot="10800000">
            <a:off x="11220900" y="3318979"/>
            <a:ext cx="135200" cy="10636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6" name="Google Shape;183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59779" y="4925376"/>
            <a:ext cx="277293" cy="213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84;p18"/>
          <p:cNvSpPr/>
          <p:nvPr/>
        </p:nvSpPr>
        <p:spPr>
          <a:xfrm rot="5400000">
            <a:off x="7985135" y="4086933"/>
            <a:ext cx="209600" cy="3116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Google Shape;185;p18"/>
          <p:cNvSpPr/>
          <p:nvPr/>
        </p:nvSpPr>
        <p:spPr>
          <a:xfrm>
            <a:off x="7383799" y="4684611"/>
            <a:ext cx="104000" cy="8204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Google Shape;186;p18"/>
          <p:cNvSpPr/>
          <p:nvPr/>
        </p:nvSpPr>
        <p:spPr>
          <a:xfrm rot="10800000">
            <a:off x="9509023" y="4678708"/>
            <a:ext cx="104000" cy="8204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0" name="Google Shape;187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89867" y="3500605"/>
            <a:ext cx="678800" cy="77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88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18506" y="4953013"/>
            <a:ext cx="754733" cy="27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89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546525" y="3704526"/>
            <a:ext cx="678800" cy="37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90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62359" y="4933775"/>
            <a:ext cx="678800" cy="37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91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326700" y="2076601"/>
            <a:ext cx="1201600" cy="9325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92;p18"/>
          <p:cNvSpPr txBox="1"/>
          <p:nvPr/>
        </p:nvSpPr>
        <p:spPr>
          <a:xfrm>
            <a:off x="6074851" y="2093500"/>
            <a:ext cx="3372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Let’s say that my input gate estimation is: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6" name="Google Shape;193;p1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753801" y="3495318"/>
            <a:ext cx="1409783" cy="790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194;p18"/>
          <p:cNvGrpSpPr/>
          <p:nvPr/>
        </p:nvGrpSpPr>
        <p:grpSpPr>
          <a:xfrm>
            <a:off x="7750536" y="5850392"/>
            <a:ext cx="678808" cy="790256"/>
            <a:chOff x="5474352" y="2611544"/>
            <a:chExt cx="509106" cy="592692"/>
          </a:xfrm>
        </p:grpSpPr>
        <p:pic>
          <p:nvPicPr>
            <p:cNvPr id="38" name="Google Shape;195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19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197;p1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" name="Google Shape;198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605100" y="4676886"/>
            <a:ext cx="322800" cy="76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99;p1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869500" y="4683533"/>
            <a:ext cx="469517" cy="762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26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235;p20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149468"/>
            <a:ext cx="2609831" cy="3199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205;p19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5" name="Google Shape;206;p19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207;p19"/>
          <p:cNvSpPr txBox="1"/>
          <p:nvPr/>
        </p:nvSpPr>
        <p:spPr>
          <a:xfrm>
            <a:off x="1345284" y="5331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Cell state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7" name="Google Shape;208;p19"/>
          <p:cNvSpPr txBox="1"/>
          <p:nvPr/>
        </p:nvSpPr>
        <p:spPr>
          <a:xfrm>
            <a:off x="4718067" y="747200"/>
            <a:ext cx="72784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After the calculation of forget gate and input gate we can update our cell state.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8" name="Google Shape;2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685" y="1694182"/>
            <a:ext cx="2718647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1120" y="2520260"/>
            <a:ext cx="327363" cy="8166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211;p19"/>
          <p:cNvGrpSpPr/>
          <p:nvPr/>
        </p:nvGrpSpPr>
        <p:grpSpPr>
          <a:xfrm>
            <a:off x="6858997" y="2540448"/>
            <a:ext cx="1224185" cy="851403"/>
            <a:chOff x="1652515" y="1558336"/>
            <a:chExt cx="1396409" cy="990618"/>
          </a:xfrm>
        </p:grpSpPr>
        <p:pic>
          <p:nvPicPr>
            <p:cNvPr id="11" name="Google Shape;212;p19"/>
            <p:cNvPicPr preferRelativeResize="0"/>
            <p:nvPr/>
          </p:nvPicPr>
          <p:blipFill rotWithShape="1">
            <a:blip r:embed="rId6">
              <a:alphaModFix/>
            </a:blip>
            <a:srcRect l="47073"/>
            <a:stretch/>
          </p:blipFill>
          <p:spPr>
            <a:xfrm>
              <a:off x="1652515" y="1558336"/>
              <a:ext cx="1396409" cy="990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13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07451" y="2076722"/>
              <a:ext cx="419825" cy="396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214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8872" y="1670425"/>
              <a:ext cx="216985" cy="2048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21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12100" y="2541718"/>
            <a:ext cx="327333" cy="77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3714" y="2783421"/>
            <a:ext cx="327348" cy="29027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17;p19"/>
          <p:cNvSpPr/>
          <p:nvPr/>
        </p:nvSpPr>
        <p:spPr>
          <a:xfrm rot="5400000">
            <a:off x="8158543" y="1623867"/>
            <a:ext cx="255200" cy="39100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" name="Google Shape;21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76633" y="2762134"/>
            <a:ext cx="918067" cy="40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0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11551" y="4051134"/>
            <a:ext cx="918067" cy="408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21;p19"/>
          <p:cNvGrpSpPr/>
          <p:nvPr/>
        </p:nvGrpSpPr>
        <p:grpSpPr>
          <a:xfrm>
            <a:off x="9740469" y="2533441"/>
            <a:ext cx="678808" cy="790256"/>
            <a:chOff x="5474352" y="2611544"/>
            <a:chExt cx="509106" cy="592692"/>
          </a:xfrm>
        </p:grpSpPr>
        <p:pic>
          <p:nvPicPr>
            <p:cNvPr id="21" name="Google Shape;222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3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24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oogle Shape;225;p19"/>
          <p:cNvGrpSpPr/>
          <p:nvPr/>
        </p:nvGrpSpPr>
        <p:grpSpPr>
          <a:xfrm>
            <a:off x="7946736" y="3860025"/>
            <a:ext cx="678808" cy="790256"/>
            <a:chOff x="5474352" y="2611544"/>
            <a:chExt cx="509106" cy="592692"/>
          </a:xfrm>
        </p:grpSpPr>
        <p:pic>
          <p:nvPicPr>
            <p:cNvPr id="25" name="Google Shape;226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27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28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Google Shape;229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15100" y="2851405"/>
            <a:ext cx="215939" cy="2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30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431983" y="2800972"/>
            <a:ext cx="215939" cy="2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lide Number Placeholder 1"/>
          <p:cNvSpPr txBox="1">
            <a:spLocks/>
          </p:cNvSpPr>
          <p:nvPr/>
        </p:nvSpPr>
        <p:spPr>
          <a:xfrm>
            <a:off x="10700866" y="6304600"/>
            <a:ext cx="731600" cy="52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uk-UA" smtClean="0"/>
              <a:pPr/>
              <a:t>25</a:t>
            </a:fld>
            <a:endParaRPr lang="uk-UA" dirty="0"/>
          </a:p>
        </p:txBody>
      </p:sp>
      <p:sp>
        <p:nvSpPr>
          <p:cNvPr id="33" name="Google Shape;240;p20"/>
          <p:cNvSpPr/>
          <p:nvPr/>
        </p:nvSpPr>
        <p:spPr>
          <a:xfrm>
            <a:off x="643333" y="4180667"/>
            <a:ext cx="17792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932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23174" y="6371334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Google Shape;235;p20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149468"/>
            <a:ext cx="2609831" cy="3199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236;p20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5" name="Google Shape;237;p20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238;p20"/>
          <p:cNvSpPr txBox="1"/>
          <p:nvPr/>
        </p:nvSpPr>
        <p:spPr>
          <a:xfrm>
            <a:off x="1090537" y="520100"/>
            <a:ext cx="2344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Output gate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" name="Google Shape;239;p20"/>
          <p:cNvSpPr txBox="1"/>
          <p:nvPr/>
        </p:nvSpPr>
        <p:spPr>
          <a:xfrm>
            <a:off x="4613733" y="437433"/>
            <a:ext cx="7368000" cy="2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Font typeface="Ubuntu"/>
              <a:buChar char="●"/>
            </a:pPr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output gate layer is calculated using the information of the input x in time t and hidden state of the last step.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pPr marL="609585" indent="-440256">
              <a:buSzPts val="1600"/>
              <a:buFont typeface="Ubuntu"/>
              <a:buChar char="●"/>
            </a:pPr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It is important to notice that hidden state used in the next step is obtained using the output gate layer which is usually the function that we optimize.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9" name="Google Shape;241;p20"/>
          <p:cNvSpPr/>
          <p:nvPr/>
        </p:nvSpPr>
        <p:spPr>
          <a:xfrm rot="5400000">
            <a:off x="8651567" y="1558868"/>
            <a:ext cx="253600" cy="50512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" name="Google Shape;2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33" y="1443984"/>
            <a:ext cx="3244768" cy="3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736" y="1944385"/>
            <a:ext cx="2318185" cy="32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244;p20"/>
          <p:cNvGrpSpPr/>
          <p:nvPr/>
        </p:nvGrpSpPr>
        <p:grpSpPr>
          <a:xfrm>
            <a:off x="7604619" y="2932425"/>
            <a:ext cx="678808" cy="790256"/>
            <a:chOff x="5474352" y="2611544"/>
            <a:chExt cx="509106" cy="592692"/>
          </a:xfrm>
        </p:grpSpPr>
        <p:pic>
          <p:nvPicPr>
            <p:cNvPr id="13" name="Google Shape;245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246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247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Google Shape;24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94719" y="3197029"/>
            <a:ext cx="315013" cy="26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4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2905" y="3166925"/>
            <a:ext cx="243764" cy="21516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50;p20"/>
          <p:cNvSpPr/>
          <p:nvPr/>
        </p:nvSpPr>
        <p:spPr>
          <a:xfrm>
            <a:off x="6513424" y="280253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251;p20"/>
          <p:cNvSpPr/>
          <p:nvPr/>
        </p:nvSpPr>
        <p:spPr>
          <a:xfrm rot="10800000">
            <a:off x="11255591" y="280253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0" name="Google Shape;252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20716" y="3138884"/>
            <a:ext cx="780867" cy="27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53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12331" y="2948318"/>
            <a:ext cx="780885" cy="79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54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392835" y="3271131"/>
            <a:ext cx="322784" cy="17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55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437069" y="2989791"/>
            <a:ext cx="234329" cy="23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56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437066" y="3497515"/>
            <a:ext cx="234321" cy="19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7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021036" y="2948335"/>
            <a:ext cx="1145416" cy="4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58;p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882833" y="2918372"/>
            <a:ext cx="678800" cy="46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59;p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992533" y="4323739"/>
            <a:ext cx="1571667" cy="4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60;p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849400" y="5334799"/>
            <a:ext cx="4769800" cy="973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61;p20"/>
          <p:cNvGrpSpPr/>
          <p:nvPr/>
        </p:nvGrpSpPr>
        <p:grpSpPr>
          <a:xfrm>
            <a:off x="7883829" y="5471512"/>
            <a:ext cx="399612" cy="713915"/>
            <a:chOff x="5493233" y="2662834"/>
            <a:chExt cx="299709" cy="535436"/>
          </a:xfrm>
        </p:grpSpPr>
        <p:pic>
          <p:nvPicPr>
            <p:cNvPr id="30" name="Google Shape;262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263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" name="Google Shape;264;p20"/>
          <p:cNvGrpSpPr/>
          <p:nvPr/>
        </p:nvGrpSpPr>
        <p:grpSpPr>
          <a:xfrm>
            <a:off x="9564195" y="5471512"/>
            <a:ext cx="399612" cy="713915"/>
            <a:chOff x="5493233" y="2662834"/>
            <a:chExt cx="299709" cy="535436"/>
          </a:xfrm>
        </p:grpSpPr>
        <p:pic>
          <p:nvPicPr>
            <p:cNvPr id="33" name="Google Shape;265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266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218;p19"/>
          <p:cNvSpPr/>
          <p:nvPr/>
        </p:nvSpPr>
        <p:spPr>
          <a:xfrm>
            <a:off x="2399622" y="4186606"/>
            <a:ext cx="738800" cy="137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96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variant </a:t>
            </a:r>
            <a:r>
              <a:rPr lang="en-US" dirty="0"/>
              <a:t>of the LSTM is called the Gated Recurrent Unit, or </a:t>
            </a:r>
            <a:r>
              <a:rPr lang="en-US" dirty="0" smtClean="0"/>
              <a:t>GRU [Chung15]. </a:t>
            </a:r>
            <a:r>
              <a:rPr lang="en-US" dirty="0"/>
              <a:t>The GRU is like an LSTM but with some simplifications. For instance, the forget and input gates are combined into a single gate [Olah15]. Since there’s a bit less work to be done, a GRU can be a bit faster than an LSTM. It also usually produces results that are similar to the LSTM [Chung14]. When working with RNNs, it’s often worthwhile to try both the LSTM and GRU to see if either provides more accurate results for a particular network and data set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3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GRU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28</a:t>
            </a:fld>
            <a:endParaRPr lang="en-US"/>
          </a:p>
        </p:txBody>
      </p:sp>
      <p:pic>
        <p:nvPicPr>
          <p:cNvPr id="77826" name="Picture 2" descr=" gated recurrent unit neural network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87" y="1805489"/>
            <a:ext cx="10861221" cy="33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932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34200" y="6383767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29</a:t>
            </a:fld>
            <a:endParaRPr lang="en-US" dirty="0"/>
          </a:p>
        </p:txBody>
      </p:sp>
      <p:pic>
        <p:nvPicPr>
          <p:cNvPr id="3" name="Google Shape;2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833" y="2679667"/>
            <a:ext cx="2494400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833" y="4565669"/>
            <a:ext cx="3482968" cy="71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73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4533" y="2679667"/>
            <a:ext cx="3482968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7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4533" y="4567533"/>
            <a:ext cx="2463539" cy="7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75;p21"/>
          <p:cNvSpPr txBox="1"/>
          <p:nvPr/>
        </p:nvSpPr>
        <p:spPr>
          <a:xfrm>
            <a:off x="800499" y="912500"/>
            <a:ext cx="6639392" cy="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To optimize my parameters i basically need to do: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Let’s calculate all the derivatives in some time t!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8" name="Google Shape;27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93567" y="912500"/>
            <a:ext cx="2302339" cy="7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77;p21"/>
          <p:cNvSpPr txBox="1"/>
          <p:nvPr/>
        </p:nvSpPr>
        <p:spPr>
          <a:xfrm>
            <a:off x="7911800" y="0"/>
            <a:ext cx="4091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wcct! = we can calculate this!</a:t>
            </a:r>
            <a:endParaRPr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Google Shape;278;p21"/>
          <p:cNvSpPr/>
          <p:nvPr/>
        </p:nvSpPr>
        <p:spPr>
          <a:xfrm rot="-5400000">
            <a:off x="3336300" y="2295933"/>
            <a:ext cx="214400" cy="4420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Google Shape;279;p21"/>
          <p:cNvSpPr/>
          <p:nvPr/>
        </p:nvSpPr>
        <p:spPr>
          <a:xfrm rot="-5400000">
            <a:off x="4072233" y="4004267"/>
            <a:ext cx="214400" cy="908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280;p21"/>
          <p:cNvSpPr/>
          <p:nvPr/>
        </p:nvSpPr>
        <p:spPr>
          <a:xfrm rot="-5400000">
            <a:off x="9425067" y="2118267"/>
            <a:ext cx="214400" cy="908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281;p21"/>
          <p:cNvSpPr/>
          <p:nvPr/>
        </p:nvSpPr>
        <p:spPr>
          <a:xfrm rot="-5400000">
            <a:off x="8683000" y="4237467"/>
            <a:ext cx="214400" cy="4420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282;p21"/>
          <p:cNvSpPr txBox="1"/>
          <p:nvPr/>
        </p:nvSpPr>
        <p:spPr>
          <a:xfrm>
            <a:off x="3104267" y="2068267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5" name="Google Shape;283;p21"/>
          <p:cNvSpPr txBox="1"/>
          <p:nvPr/>
        </p:nvSpPr>
        <p:spPr>
          <a:xfrm>
            <a:off x="3781833" y="4026167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6" name="Google Shape;284;p21"/>
          <p:cNvSpPr txBox="1"/>
          <p:nvPr/>
        </p:nvSpPr>
        <p:spPr>
          <a:xfrm>
            <a:off x="9134667" y="2068267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7" name="Google Shape;285;p21"/>
          <p:cNvSpPr txBox="1"/>
          <p:nvPr/>
        </p:nvSpPr>
        <p:spPr>
          <a:xfrm>
            <a:off x="8392600" y="3950200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8" name="Google Shape;286;p21"/>
          <p:cNvSpPr/>
          <p:nvPr/>
        </p:nvSpPr>
        <p:spPr>
          <a:xfrm rot="5400000">
            <a:off x="2994433" y="5034600"/>
            <a:ext cx="199200" cy="685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287;p21"/>
          <p:cNvSpPr/>
          <p:nvPr/>
        </p:nvSpPr>
        <p:spPr>
          <a:xfrm rot="5400000">
            <a:off x="8170400" y="5120800"/>
            <a:ext cx="132400" cy="446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Google Shape;288;p21"/>
          <p:cNvSpPr/>
          <p:nvPr/>
        </p:nvSpPr>
        <p:spPr>
          <a:xfrm rot="5400000">
            <a:off x="2906117" y="3259033"/>
            <a:ext cx="132400" cy="446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" name="Google Shape;289;p21"/>
          <p:cNvSpPr/>
          <p:nvPr/>
        </p:nvSpPr>
        <p:spPr>
          <a:xfrm rot="5400000">
            <a:off x="8434900" y="3139433"/>
            <a:ext cx="199200" cy="685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2" name="Google Shape;29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9134" y="3600267"/>
            <a:ext cx="567167" cy="28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9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39000" y="5494084"/>
            <a:ext cx="795200" cy="22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92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23151" y="5607601"/>
            <a:ext cx="141783" cy="28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9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63601" y="3624234"/>
            <a:ext cx="141783" cy="28356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94;p21"/>
          <p:cNvSpPr txBox="1"/>
          <p:nvPr/>
        </p:nvSpPr>
        <p:spPr>
          <a:xfrm>
            <a:off x="1048281" y="6110167"/>
            <a:ext cx="7829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So… every derivative is wrt the cell state or the hidden state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Notation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Using conventional and convenient notation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0" y="2233331"/>
            <a:ext cx="4846949" cy="314154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7877323" y="2233331"/>
            <a:ext cx="892688" cy="3372592"/>
            <a:chOff x="7046440" y="1875446"/>
            <a:chExt cx="892688" cy="3372592"/>
          </a:xfrm>
        </p:grpSpPr>
        <p:grpSp>
          <p:nvGrpSpPr>
            <p:cNvPr id="32" name="Group 31"/>
            <p:cNvGrpSpPr/>
            <p:nvPr/>
          </p:nvGrpSpPr>
          <p:grpSpPr>
            <a:xfrm>
              <a:off x="7046440" y="1875446"/>
              <a:ext cx="892688" cy="3372592"/>
              <a:chOff x="5238924" y="2147981"/>
              <a:chExt cx="892688" cy="337259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238924" y="3352523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5453377" y="2147981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3377" y="2147981"/>
                    <a:ext cx="463781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9344" b="-950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5517627" y="5151241"/>
                    <a:ext cx="501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7627" y="5151241"/>
                    <a:ext cx="501163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/>
              <p:cNvCxnSpPr/>
              <p:nvPr/>
            </p:nvCxnSpPr>
            <p:spPr>
              <a:xfrm flipH="1" flipV="1">
                <a:off x="5710276" y="4433873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Arrow Connector 32"/>
            <p:cNvCxnSpPr/>
            <p:nvPr/>
          </p:nvCxnSpPr>
          <p:spPr>
            <a:xfrm flipH="1" flipV="1">
              <a:off x="7474311" y="2334020"/>
              <a:ext cx="1" cy="64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ircular Arrow 34"/>
            <p:cNvSpPr/>
            <p:nvPr/>
          </p:nvSpPr>
          <p:spPr>
            <a:xfrm rot="5400000">
              <a:off x="7108497" y="3244866"/>
              <a:ext cx="534504" cy="6225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4116623" y="3914041"/>
            <a:ext cx="190103" cy="1089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7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74363" y="6384064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30</a:t>
            </a:fld>
            <a:endParaRPr lang="en-US" dirty="0"/>
          </a:p>
        </p:txBody>
      </p:sp>
      <p:pic>
        <p:nvPicPr>
          <p:cNvPr id="3" name="Google Shape;2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451" y="3631002"/>
            <a:ext cx="6866332" cy="79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434" y="4947665"/>
            <a:ext cx="4144101" cy="79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8124" y="1587347"/>
            <a:ext cx="7130659" cy="7952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2;p22"/>
          <p:cNvSpPr/>
          <p:nvPr/>
        </p:nvSpPr>
        <p:spPr>
          <a:xfrm rot="5400000">
            <a:off x="4552600" y="3117233"/>
            <a:ext cx="242800" cy="2860800"/>
          </a:xfrm>
          <a:prstGeom prst="rightBrace">
            <a:avLst>
              <a:gd name="adj1" fmla="val 8333"/>
              <a:gd name="adj2" fmla="val 2064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303;p22"/>
          <p:cNvSpPr/>
          <p:nvPr/>
        </p:nvSpPr>
        <p:spPr>
          <a:xfrm rot="5400000">
            <a:off x="7560733" y="3117233"/>
            <a:ext cx="242800" cy="2860800"/>
          </a:xfrm>
          <a:prstGeom prst="rightBrace">
            <a:avLst>
              <a:gd name="adj1" fmla="val 8333"/>
              <a:gd name="adj2" fmla="val 4416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304;p22"/>
          <p:cNvSpPr txBox="1"/>
          <p:nvPr/>
        </p:nvSpPr>
        <p:spPr>
          <a:xfrm>
            <a:off x="840733" y="402533"/>
            <a:ext cx="65272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Let’s calculate the cell state and the hidden state</a:t>
            </a:r>
            <a:endParaRPr sz="2133" dirty="0">
              <a:solidFill>
                <a:schemeClr val="dk1"/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endParaRPr sz="2133" dirty="0">
              <a:solidFill>
                <a:schemeClr val="dk1"/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5272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 smtClean="0"/>
              <a:t>RNN Structures</a:t>
            </a:r>
            <a:endParaRPr lang="en-US" sz="32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31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39041" y="1466823"/>
            <a:ext cx="1828800" cy="4125246"/>
            <a:chOff x="983411" y="1188625"/>
            <a:chExt cx="1828800" cy="4125246"/>
          </a:xfrm>
        </p:grpSpPr>
        <p:sp>
          <p:nvSpPr>
            <p:cNvPr id="12" name="Rounded Rectangle 11"/>
            <p:cNvSpPr/>
            <p:nvPr/>
          </p:nvSpPr>
          <p:spPr>
            <a:xfrm>
              <a:off x="983411" y="1188625"/>
              <a:ext cx="1828800" cy="41252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24764" y="1240384"/>
              <a:ext cx="892688" cy="3372592"/>
              <a:chOff x="7046440" y="1875446"/>
              <a:chExt cx="892688" cy="337259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7046440" y="1875446"/>
                <a:ext cx="892688" cy="3372592"/>
                <a:chOff x="5238924" y="2147981"/>
                <a:chExt cx="892688" cy="3372592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5238924" y="3352523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/>
                    <p:cNvSpPr txBox="1"/>
                    <p:nvPr/>
                  </p:nvSpPr>
                  <p:spPr>
                    <a:xfrm>
                      <a:off x="5487883" y="2147981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TextBox 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87883" y="2147981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" name="Straight Arrow Connector 10"/>
                <p:cNvCxnSpPr/>
                <p:nvPr/>
              </p:nvCxnSpPr>
              <p:spPr>
                <a:xfrm flipH="1" flipV="1">
                  <a:off x="5710276" y="4433873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" name="Straight Arrow Connector 5"/>
              <p:cNvCxnSpPr/>
              <p:nvPr/>
            </p:nvCxnSpPr>
            <p:spPr>
              <a:xfrm flipH="1" flipV="1">
                <a:off x="7508817" y="2334020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Circular Arrow 6"/>
              <p:cNvSpPr/>
              <p:nvPr/>
            </p:nvSpPr>
            <p:spPr>
              <a:xfrm rot="5400000">
                <a:off x="7108497" y="324486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294161" y="4804637"/>
              <a:ext cx="1276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o</a:t>
              </a:r>
              <a:r>
                <a:rPr lang="en-US" smtClean="0">
                  <a:latin typeface="Karla" charset="0"/>
                  <a:ea typeface="Karla" charset="0"/>
                  <a:cs typeface="Karla" charset="0"/>
                </a:rPr>
                <a:t>ne </a:t>
              </a:r>
              <a:r>
                <a:rPr lang="en-US" dirty="0" smtClean="0">
                  <a:latin typeface="Karla" charset="0"/>
                  <a:ea typeface="Karla" charset="0"/>
                  <a:cs typeface="Karla" charset="0"/>
                </a:rPr>
                <a:t>to one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145793" y="2145142"/>
            <a:ext cx="726926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to one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structure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useless.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 takes 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single input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 produces a single output.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Not useful because the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 cell is making little use of its unique ability to remember things about its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input sequence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 smtClean="0"/>
              <a:t>RNN Structures (</a:t>
            </a:r>
            <a:r>
              <a:rPr lang="en-US" sz="3200" dirty="0" err="1" smtClean="0"/>
              <a:t>cont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32</a:t>
            </a:fld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1105165" y="1470539"/>
            <a:ext cx="5143238" cy="4125246"/>
            <a:chOff x="3793728" y="1188625"/>
            <a:chExt cx="5143238" cy="4125246"/>
          </a:xfrm>
        </p:grpSpPr>
        <p:grpSp>
          <p:nvGrpSpPr>
            <p:cNvPr id="52" name="Group 51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1490081" y="2444926"/>
                <a:ext cx="906168" cy="2168050"/>
                <a:chOff x="7111757" y="3079988"/>
                <a:chExt cx="906168" cy="2168050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>
                  <a:off x="7111757" y="3079988"/>
                  <a:ext cx="906168" cy="2168050"/>
                  <a:chOff x="5304241" y="3352523"/>
                  <a:chExt cx="906168" cy="216805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TextBox 76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7" name="TextBox 7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50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Circular Arrow 73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1" name="TextBox 70"/>
              <p:cNvSpPr txBox="1"/>
              <p:nvPr/>
            </p:nvSpPr>
            <p:spPr>
              <a:xfrm>
                <a:off x="2611178" y="4834740"/>
                <a:ext cx="1489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m</a:t>
                </a: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any to one</a:t>
                </a: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5741129" y="2444926"/>
              <a:ext cx="896837" cy="2168050"/>
              <a:chOff x="5647819" y="2444926"/>
              <a:chExt cx="896837" cy="21680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9344" b="-950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Straight Arrow Connector 65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Circular Arrow 67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177284" y="1271760"/>
              <a:ext cx="892688" cy="3338339"/>
              <a:chOff x="5647819" y="1274637"/>
              <a:chExt cx="892688" cy="3338339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Arrow Connector 59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Circular Arrow 61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5" name="Right Arrow 54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6520153" y="1601051"/>
            <a:ext cx="464027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to one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structure reads in a sequence and gives us back a single value.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Example: Sentiment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analysis, where the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network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given a piece of text and then reports on some quality inherent in the writing.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common example is to look at a movie review and determine if it was positive 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negative.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5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 smtClean="0"/>
              <a:t>RNN Structures (</a:t>
            </a:r>
            <a:r>
              <a:rPr lang="en-US" sz="3200" dirty="0" err="1" smtClean="0"/>
              <a:t>cont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33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1105166" y="1466822"/>
            <a:ext cx="5143238" cy="4125246"/>
            <a:chOff x="3793728" y="1188625"/>
            <a:chExt cx="5143238" cy="4125246"/>
          </a:xfrm>
        </p:grpSpPr>
        <p:grpSp>
          <p:nvGrpSpPr>
            <p:cNvPr id="29" name="Group 28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1490081" y="1286702"/>
                <a:ext cx="906168" cy="3326274"/>
                <a:chOff x="7111757" y="1921764"/>
                <a:chExt cx="906168" cy="3326274"/>
              </a:xfrm>
            </p:grpSpPr>
            <p:grpSp>
              <p:nvGrpSpPr>
                <p:cNvPr id="49" name="Group 48"/>
                <p:cNvGrpSpPr/>
                <p:nvPr/>
              </p:nvGrpSpPr>
              <p:grpSpPr>
                <a:xfrm>
                  <a:off x="7111757" y="1921764"/>
                  <a:ext cx="906168" cy="3326274"/>
                  <a:chOff x="5304241" y="2194299"/>
                  <a:chExt cx="906168" cy="3326274"/>
                </a:xfrm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3" name="TextBox 72"/>
                      <p:cNvSpPr txBox="1"/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3" name="TextBox 7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6" name="TextBox 7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0" name="Straight Arrow Connector 49"/>
                <p:cNvCxnSpPr/>
                <p:nvPr/>
              </p:nvCxnSpPr>
              <p:spPr>
                <a:xfrm flipH="1" flipV="1">
                  <a:off x="7574134" y="2334020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Circular Arrow 63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2611178" y="4834740"/>
                <a:ext cx="1489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o</a:t>
                </a: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ne to many</a:t>
                </a: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741129" y="1266241"/>
              <a:ext cx="892688" cy="2133265"/>
              <a:chOff x="5647819" y="1266241"/>
              <a:chExt cx="892688" cy="2133265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ircular Arrow 44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7177284" y="1271760"/>
              <a:ext cx="892688" cy="2124869"/>
              <a:chOff x="5647819" y="1274637"/>
              <a:chExt cx="892688" cy="2124869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ircular Arrow 38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Right Arrow 31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6467950" y="2102934"/>
            <a:ext cx="52359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to many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takes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a single piece of data and produces a sequence.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example we give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 the starting note for a song, and the network produces the rest of the melody for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us.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69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 smtClean="0"/>
              <a:t>RNN Structures (</a:t>
            </a:r>
            <a:r>
              <a:rPr lang="en-US" sz="3200" dirty="0" err="1" smtClean="0"/>
              <a:t>cont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34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1105943" y="1466824"/>
            <a:ext cx="5143238" cy="4125246"/>
            <a:chOff x="3793728" y="1188625"/>
            <a:chExt cx="5143238" cy="4125246"/>
          </a:xfrm>
        </p:grpSpPr>
        <p:grpSp>
          <p:nvGrpSpPr>
            <p:cNvPr id="23" name="Group 22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1490081" y="1286702"/>
                <a:ext cx="906168" cy="3326274"/>
                <a:chOff x="7111757" y="1921764"/>
                <a:chExt cx="906168" cy="3326274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7111757" y="1921764"/>
                  <a:ext cx="906168" cy="3326274"/>
                  <a:chOff x="5304241" y="2194299"/>
                  <a:chExt cx="906168" cy="3326274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/>
                      <p:cNvSpPr txBox="1"/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3" name="Straight Arrow Connector 32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8" name="Straight Arrow Connector 27"/>
                <p:cNvCxnSpPr/>
                <p:nvPr/>
              </p:nvCxnSpPr>
              <p:spPr>
                <a:xfrm flipH="1" flipV="1">
                  <a:off x="7574134" y="2334020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Circular Arrow 28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2611178" y="4834740"/>
                <a:ext cx="1702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m</a:t>
                </a: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any to many</a:t>
                </a: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741129" y="1266241"/>
              <a:ext cx="896837" cy="3346735"/>
              <a:chOff x="5647819" y="1266241"/>
              <a:chExt cx="896837" cy="3346735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ircular Arrow 38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177284" y="1271760"/>
              <a:ext cx="892688" cy="3338339"/>
              <a:chOff x="5647819" y="1274637"/>
              <a:chExt cx="892688" cy="3338339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Circular Arrow 46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Right Arrow 47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Arrow 48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370580" y="2217738"/>
            <a:ext cx="57244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to many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structures are in some ways the most interesting. ﻿used for machine translation.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Example: Predict if it will rain given some inputs.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8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 smtClean="0"/>
              <a:t>RNN Structures (</a:t>
            </a:r>
            <a:r>
              <a:rPr lang="en-US" sz="3200" dirty="0" err="1" smtClean="0"/>
              <a:t>cont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35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1105166" y="1465718"/>
            <a:ext cx="5143238" cy="4125246"/>
            <a:chOff x="3793728" y="1188625"/>
            <a:chExt cx="5143238" cy="4125246"/>
          </a:xfrm>
        </p:grpSpPr>
        <p:grpSp>
          <p:nvGrpSpPr>
            <p:cNvPr id="37" name="Group 36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1490081" y="2444926"/>
                <a:ext cx="906168" cy="2168050"/>
                <a:chOff x="7111757" y="3079988"/>
                <a:chExt cx="906168" cy="2168050"/>
              </a:xfrm>
            </p:grpSpPr>
            <p:grpSp>
              <p:nvGrpSpPr>
                <p:cNvPr id="70" name="Group 69"/>
                <p:cNvGrpSpPr/>
                <p:nvPr/>
              </p:nvGrpSpPr>
              <p:grpSpPr>
                <a:xfrm>
                  <a:off x="7111757" y="3079988"/>
                  <a:ext cx="906168" cy="2168050"/>
                  <a:chOff x="5304241" y="3352523"/>
                  <a:chExt cx="906168" cy="2168050"/>
                </a:xfrm>
              </p:grpSpPr>
              <p:sp>
                <p:nvSpPr>
                  <p:cNvPr id="74" name="Rectangle 73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TextBox 76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7" name="TextBox 7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" name="Circular Arrow 71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9" name="TextBox 68"/>
              <p:cNvSpPr txBox="1"/>
              <p:nvPr/>
            </p:nvSpPr>
            <p:spPr>
              <a:xfrm>
                <a:off x="2611178" y="4834740"/>
                <a:ext cx="1702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m</a:t>
                </a: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any to many</a:t>
                </a: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741129" y="1266241"/>
              <a:ext cx="896837" cy="3346735"/>
              <a:chOff x="5647819" y="1266241"/>
              <a:chExt cx="896837" cy="3346735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1" name="TextBox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2" name="Straight Arrow Connector 61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Circular Arrow 64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7177284" y="1271760"/>
              <a:ext cx="892688" cy="2124869"/>
              <a:chOff x="5647819" y="1274637"/>
              <a:chExt cx="892688" cy="2124869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Straight Arrow Connector 56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ircular Arrow 57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Right Arrow 50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Arrow 51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6369804" y="1543334"/>
            <a:ext cx="55012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form of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to many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can be used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machine translation.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example, the English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sentence: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“The black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dog jumped over the cat”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Italian as: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“Il cane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nero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saltò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sopra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gatto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”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Italia,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adjective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“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nero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”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(black) follows the noun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“cane”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(dog), so we need to have some kind of buffer so we can produce the words in their proper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English.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07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Bidirectional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60"/>
            <a:ext cx="10327008" cy="4617398"/>
          </a:xfrm>
        </p:spPr>
        <p:txBody>
          <a:bodyPr/>
          <a:lstStyle/>
          <a:p>
            <a:r>
              <a:rPr lang="en-US" sz="2400" dirty="0" smtClean="0"/>
              <a:t>LSTM and RNN are designed to analyze sequence of values. </a:t>
            </a:r>
          </a:p>
          <a:p>
            <a:endParaRPr lang="en-US" sz="2400" dirty="0"/>
          </a:p>
          <a:p>
            <a:r>
              <a:rPr lang="en-US" sz="2400" dirty="0"/>
              <a:t>For </a:t>
            </a:r>
            <a:r>
              <a:rPr lang="en-US" sz="2400" dirty="0" smtClean="0"/>
              <a:t>example</a:t>
            </a:r>
            <a:r>
              <a:rPr lang="en-US" sz="2400" dirty="0"/>
              <a:t>: ﻿</a:t>
            </a:r>
            <a:r>
              <a:rPr lang="en-US" sz="2400" i="1" dirty="0" smtClean="0">
                <a:solidFill>
                  <a:srgbClr val="C00000"/>
                </a:solidFill>
              </a:rPr>
              <a:t>Patrick said </a:t>
            </a:r>
            <a:r>
              <a:rPr lang="en-US" sz="2400" i="1" dirty="0">
                <a:solidFill>
                  <a:srgbClr val="C00000"/>
                </a:solidFill>
              </a:rPr>
              <a:t>he needs a </a:t>
            </a:r>
            <a:r>
              <a:rPr lang="en-US" sz="2400" i="1" dirty="0" smtClean="0">
                <a:solidFill>
                  <a:srgbClr val="C00000"/>
                </a:solidFill>
              </a:rPr>
              <a:t>vacation. </a:t>
            </a:r>
          </a:p>
          <a:p>
            <a:r>
              <a:rPr lang="en-US" sz="2400" i="1" dirty="0" smtClean="0">
                <a:solidFill>
                  <a:srgbClr val="C00000"/>
                </a:solidFill>
              </a:rPr>
              <a:t>he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here means </a:t>
            </a:r>
            <a:r>
              <a:rPr lang="en-US" sz="2400" i="1" dirty="0">
                <a:solidFill>
                  <a:srgbClr val="C00000"/>
                </a:solidFill>
              </a:rPr>
              <a:t>Patrick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we know this because </a:t>
            </a:r>
            <a:r>
              <a:rPr lang="en-US" sz="2400" i="1" dirty="0">
                <a:solidFill>
                  <a:srgbClr val="C00000"/>
                </a:solidFill>
              </a:rPr>
              <a:t>Patrick </a:t>
            </a:r>
            <a:r>
              <a:rPr lang="en-US" sz="2400" i="1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was before the word </a:t>
            </a:r>
            <a:r>
              <a:rPr lang="en-US" sz="2400" i="1" dirty="0" smtClean="0">
                <a:solidFill>
                  <a:srgbClr val="C00000"/>
                </a:solidFill>
              </a:rPr>
              <a:t>he. </a:t>
            </a:r>
          </a:p>
          <a:p>
            <a:endParaRPr lang="en-US" sz="2400" i="1" dirty="0">
              <a:solidFill>
                <a:srgbClr val="C00000"/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However consider the following sentence: </a:t>
            </a:r>
          </a:p>
          <a:p>
            <a:r>
              <a:rPr lang="en-US" sz="2400" i="1" dirty="0">
                <a:solidFill>
                  <a:srgbClr val="C00000"/>
                </a:solidFill>
              </a:rPr>
              <a:t>He needs to work </a:t>
            </a:r>
            <a:r>
              <a:rPr lang="en-US" sz="2400" i="1" dirty="0" smtClean="0">
                <a:solidFill>
                  <a:srgbClr val="C00000"/>
                </a:solidFill>
              </a:rPr>
              <a:t>more</a:t>
            </a:r>
            <a:r>
              <a:rPr lang="en-US" sz="2400" i="1" dirty="0">
                <a:solidFill>
                  <a:srgbClr val="C00000"/>
                </a:solidFill>
              </a:rPr>
              <a:t>, Pavlos said about Patrick</a:t>
            </a:r>
            <a:r>
              <a:rPr lang="en-US" sz="2400" i="1" dirty="0" smtClean="0">
                <a:solidFill>
                  <a:srgbClr val="C00000"/>
                </a:solidFill>
              </a:rPr>
              <a:t>.</a:t>
            </a:r>
          </a:p>
          <a:p>
            <a:endParaRPr lang="en-US" sz="2400" i="1" dirty="0" smtClean="0">
              <a:solidFill>
                <a:srgbClr val="C00000"/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Bidirectional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or BRNN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 bidirectional LSTM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 BLSTM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when using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LSTM units.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7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Bidirectional (</a:t>
            </a:r>
            <a:r>
              <a:rPr lang="en-US" sz="3200" dirty="0" err="1" smtClean="0"/>
              <a:t>cond</a:t>
            </a:r>
            <a:r>
              <a:rPr lang="en-US" sz="3200" dirty="0" smtClean="0"/>
              <a:t>) </a:t>
            </a:r>
            <a:endParaRPr lang="en-US" sz="3200" dirty="0"/>
          </a:p>
        </p:txBody>
      </p: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37</a:t>
            </a:fld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4704425" y="927618"/>
            <a:ext cx="5315368" cy="4709703"/>
            <a:chOff x="2965033" y="836178"/>
            <a:chExt cx="5315368" cy="4709703"/>
          </a:xfrm>
        </p:grpSpPr>
        <p:sp>
          <p:nvSpPr>
            <p:cNvPr id="89" name="Rounded Rectangle 88"/>
            <p:cNvSpPr/>
            <p:nvPr/>
          </p:nvSpPr>
          <p:spPr>
            <a:xfrm>
              <a:off x="2965033" y="1585432"/>
              <a:ext cx="5315368" cy="36089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/>
            <p:cNvCxnSpPr>
              <a:endCxn id="105" idx="2"/>
            </p:cNvCxnSpPr>
            <p:nvPr/>
          </p:nvCxnSpPr>
          <p:spPr>
            <a:xfrm flipH="1" flipV="1">
              <a:off x="6578940" y="1495345"/>
              <a:ext cx="58086" cy="19541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104" idx="2"/>
            </p:cNvCxnSpPr>
            <p:nvPr/>
          </p:nvCxnSpPr>
          <p:spPr>
            <a:xfrm flipH="1" flipV="1">
              <a:off x="5116040" y="1481200"/>
              <a:ext cx="68212" cy="18994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335351" y="836178"/>
              <a:ext cx="4447246" cy="4309784"/>
              <a:chOff x="3622726" y="965822"/>
              <a:chExt cx="4447246" cy="4309784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3622726" y="967272"/>
                <a:ext cx="1570360" cy="4295513"/>
                <a:chOff x="6434085" y="1602334"/>
                <a:chExt cx="1570360" cy="4295513"/>
              </a:xfrm>
            </p:grpSpPr>
            <p:grpSp>
              <p:nvGrpSpPr>
                <p:cNvPr id="65" name="Group 64"/>
                <p:cNvGrpSpPr/>
                <p:nvPr/>
              </p:nvGrpSpPr>
              <p:grpSpPr>
                <a:xfrm>
                  <a:off x="6434085" y="1602334"/>
                  <a:ext cx="1570360" cy="4295513"/>
                  <a:chOff x="4626569" y="1874869"/>
                  <a:chExt cx="1570360" cy="4295513"/>
                </a:xfrm>
              </p:grpSpPr>
              <p:cxnSp>
                <p:nvCxnSpPr>
                  <p:cNvPr id="71" name="Straight Arrow Connector 70"/>
                  <p:cNvCxnSpPr/>
                  <p:nvPr/>
                </p:nvCxnSpPr>
                <p:spPr>
                  <a:xfrm flipV="1">
                    <a:off x="5386829" y="4433874"/>
                    <a:ext cx="425341" cy="173650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Rectangle 67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Box 68"/>
                      <p:cNvSpPr txBox="1"/>
                      <p:nvPr/>
                    </p:nvSpPr>
                    <p:spPr>
                      <a:xfrm>
                        <a:off x="4626569" y="187486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9" name="TextBox 6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26569" y="187486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50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66" name="Straight Arrow Connector 65"/>
                <p:cNvCxnSpPr>
                  <a:endCxn id="103" idx="2"/>
                </p:cNvCxnSpPr>
                <p:nvPr/>
              </p:nvCxnSpPr>
              <p:spPr>
                <a:xfrm flipH="1" flipV="1">
                  <a:off x="6815033" y="2278440"/>
                  <a:ext cx="703123" cy="74029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Circular Arrow 66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5079490" y="965822"/>
                <a:ext cx="1554327" cy="2433684"/>
                <a:chOff x="4986180" y="965822"/>
                <a:chExt cx="1554327" cy="2433684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4986180" y="965822"/>
                      <a:ext cx="6833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86180" y="965822"/>
                      <a:ext cx="683392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3" name="Straight Arrow Connector 62"/>
                <p:cNvCxnSpPr>
                  <a:endCxn id="104" idx="2"/>
                </p:cNvCxnSpPr>
                <p:nvPr/>
              </p:nvCxnSpPr>
              <p:spPr>
                <a:xfrm flipH="1" flipV="1">
                  <a:off x="5310105" y="1610844"/>
                  <a:ext cx="732782" cy="7570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Circular Arrow 63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6634425" y="971341"/>
                <a:ext cx="1435547" cy="4304265"/>
                <a:chOff x="5104960" y="974218"/>
                <a:chExt cx="1435547" cy="4304265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/>
                    <p:cNvSpPr txBox="1"/>
                    <p:nvPr/>
                  </p:nvSpPr>
                  <p:spPr>
                    <a:xfrm>
                      <a:off x="5104960" y="974218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4960" y="974218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6" name="Straight Arrow Connector 55"/>
                <p:cNvCxnSpPr/>
                <p:nvPr/>
              </p:nvCxnSpPr>
              <p:spPr>
                <a:xfrm flipV="1">
                  <a:off x="5810371" y="3526276"/>
                  <a:ext cx="308801" cy="175220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>
                  <a:endCxn id="105" idx="2"/>
                </p:cNvCxnSpPr>
                <p:nvPr/>
              </p:nvCxnSpPr>
              <p:spPr>
                <a:xfrm flipH="1" flipV="1">
                  <a:off x="5336850" y="1627866"/>
                  <a:ext cx="711156" cy="7640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Circular Arrow 57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1" name="Right Arrow 50"/>
              <p:cNvSpPr/>
              <p:nvPr/>
            </p:nvSpPr>
            <p:spPr>
              <a:xfrm rot="10800000">
                <a:off x="5319794" y="2827176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ight Arrow 51"/>
              <p:cNvSpPr/>
              <p:nvPr/>
            </p:nvSpPr>
            <p:spPr>
              <a:xfrm rot="10800000">
                <a:off x="6767378" y="2816702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Right Arrow 45"/>
            <p:cNvSpPr/>
            <p:nvPr/>
          </p:nvSpPr>
          <p:spPr>
            <a:xfrm>
              <a:off x="3001609" y="3848115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 flipV="1">
              <a:off x="5638474" y="3442189"/>
              <a:ext cx="325344" cy="1690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3319954" y="1513734"/>
              <a:ext cx="3983088" cy="4032147"/>
              <a:chOff x="4300398" y="492795"/>
              <a:chExt cx="3983088" cy="4032147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4300398" y="492795"/>
                <a:ext cx="1099468" cy="4016449"/>
                <a:chOff x="7111757" y="1127857"/>
                <a:chExt cx="1099468" cy="4016449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7111757" y="3079988"/>
                  <a:ext cx="1099468" cy="2064318"/>
                  <a:chOff x="5304241" y="3352523"/>
                  <a:chExt cx="1099468" cy="2064318"/>
                </a:xfrm>
              </p:grpSpPr>
              <p:sp>
                <p:nvSpPr>
                  <p:cNvPr id="42" name="Rectangle 41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5682934" y="5047509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82934" y="5047509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5" name="Straight Arrow Connector 44"/>
                  <p:cNvCxnSpPr/>
                  <p:nvPr/>
                </p:nvCxnSpPr>
                <p:spPr>
                  <a:xfrm flipH="1" flipV="1">
                    <a:off x="5812170" y="4433873"/>
                    <a:ext cx="267728" cy="58592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" name="Straight Arrow Connector 39"/>
                <p:cNvCxnSpPr>
                  <a:endCxn id="103" idx="2"/>
                </p:cNvCxnSpPr>
                <p:nvPr/>
              </p:nvCxnSpPr>
              <p:spPr>
                <a:xfrm flipH="1" flipV="1">
                  <a:off x="7508102" y="1127857"/>
                  <a:ext cx="72628" cy="187875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Circular Arrow 40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41129" y="2444926"/>
                <a:ext cx="1232504" cy="2080016"/>
                <a:chOff x="5647819" y="2444926"/>
                <a:chExt cx="1232504" cy="2080016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6159548" y="4155610"/>
                      <a:ext cx="72077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9548" y="4155610"/>
                      <a:ext cx="720775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3" name="Straight Arrow Connector 32"/>
                <p:cNvCxnSpPr>
                  <a:stCxn id="32" idx="0"/>
                </p:cNvCxnSpPr>
                <p:nvPr/>
              </p:nvCxnSpPr>
              <p:spPr>
                <a:xfrm flipH="1" flipV="1">
                  <a:off x="6119172" y="3553986"/>
                  <a:ext cx="400764" cy="6016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Circular Arrow 34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7177284" y="2442049"/>
                <a:ext cx="1106202" cy="2080016"/>
                <a:chOff x="5647819" y="2444926"/>
                <a:chExt cx="1106202" cy="2080016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6252858" y="4155610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2858" y="4155610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" name="Straight Arrow Connector 26"/>
                <p:cNvCxnSpPr>
                  <a:stCxn id="26" idx="0"/>
                </p:cNvCxnSpPr>
                <p:nvPr/>
              </p:nvCxnSpPr>
              <p:spPr>
                <a:xfrm flipH="1" flipV="1">
                  <a:off x="6119172" y="3553986"/>
                  <a:ext cx="384268" cy="6016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Circular Arrow 28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" name="Right Arrow 21"/>
              <p:cNvSpPr/>
              <p:nvPr/>
            </p:nvSpPr>
            <p:spPr>
              <a:xfrm>
                <a:off x="5292084" y="2827176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Arrow 22"/>
              <p:cNvSpPr/>
              <p:nvPr/>
            </p:nvSpPr>
            <p:spPr>
              <a:xfrm>
                <a:off x="6767378" y="2816702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Right Arrow 86"/>
            <p:cNvSpPr/>
            <p:nvPr/>
          </p:nvSpPr>
          <p:spPr>
            <a:xfrm rot="10800000">
              <a:off x="7892568" y="266403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2897453" y="3847051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revious state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0198482" y="262491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revious state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5341566" y="1387949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741307" y="1355415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8204207" y="1369560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39"/>
          <p:cNvGrpSpPr/>
          <p:nvPr/>
        </p:nvGrpSpPr>
        <p:grpSpPr>
          <a:xfrm>
            <a:off x="1221913" y="1891762"/>
            <a:ext cx="892688" cy="3372592"/>
            <a:chOff x="1014100" y="1988747"/>
            <a:chExt cx="892688" cy="3372592"/>
          </a:xfrm>
        </p:grpSpPr>
        <p:grpSp>
          <p:nvGrpSpPr>
            <p:cNvPr id="131" name="Group 130"/>
            <p:cNvGrpSpPr/>
            <p:nvPr/>
          </p:nvGrpSpPr>
          <p:grpSpPr>
            <a:xfrm>
              <a:off x="1014100" y="1988747"/>
              <a:ext cx="892688" cy="3372592"/>
              <a:chOff x="7046440" y="1875446"/>
              <a:chExt cx="892688" cy="3372592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7046440" y="1875446"/>
                <a:ext cx="892688" cy="3372592"/>
                <a:chOff x="5238924" y="2147981"/>
                <a:chExt cx="892688" cy="3372592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5238924" y="3352523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/>
                    <p:cNvSpPr txBox="1"/>
                    <p:nvPr/>
                  </p:nvSpPr>
                  <p:spPr>
                    <a:xfrm>
                      <a:off x="5453377" y="2147981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53377" y="2147981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TextBox 136"/>
                    <p:cNvSpPr txBox="1"/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8" name="Straight Arrow Connector 137"/>
                <p:cNvCxnSpPr/>
                <p:nvPr/>
              </p:nvCxnSpPr>
              <p:spPr>
                <a:xfrm flipH="1" flipV="1">
                  <a:off x="5682566" y="4433873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3" name="Straight Arrow Connector 132"/>
              <p:cNvCxnSpPr/>
              <p:nvPr/>
            </p:nvCxnSpPr>
            <p:spPr>
              <a:xfrm flipH="1" flipV="1">
                <a:off x="7474311" y="2334020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Circular Arrow 133"/>
              <p:cNvSpPr/>
              <p:nvPr/>
            </p:nvSpPr>
            <p:spPr>
              <a:xfrm>
                <a:off x="7242325" y="3182867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Circular Arrow 138"/>
            <p:cNvSpPr/>
            <p:nvPr/>
          </p:nvSpPr>
          <p:spPr>
            <a:xfrm flipV="1">
              <a:off x="1206189" y="3349492"/>
              <a:ext cx="534504" cy="56463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2" name="Straight Connector 141"/>
          <p:cNvCxnSpPr/>
          <p:nvPr/>
        </p:nvCxnSpPr>
        <p:spPr>
          <a:xfrm>
            <a:off x="2671871" y="1270690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280141" y="1108840"/>
            <a:ext cx="23251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﻿symbol for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BRNN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13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Deep RNN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LSTM units can be arranged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layers, so that each the output of each unit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is the input to the other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units. This is called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deep RNN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where the adjective “deep” refers to these multiple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layers.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ach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 feeds the LSTM on the next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First time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of a feature is fed to the first LSTM, which processes that data and produces an output (and a new state for itself).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That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is fed to the next LSTM, which does the same thing, and the next, and so on.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second time step arrives at the first LSTM, and the process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repeats.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2881770" y="1320231"/>
            <a:ext cx="7467600" cy="2211501"/>
            <a:chOff x="2147455" y="3829081"/>
            <a:chExt cx="7467600" cy="2211501"/>
          </a:xfrm>
        </p:grpSpPr>
        <p:sp>
          <p:nvSpPr>
            <p:cNvPr id="51" name="Rounded Rectangle 50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610137" y="3829081"/>
              <a:ext cx="6546512" cy="1703425"/>
              <a:chOff x="3039630" y="3898356"/>
              <a:chExt cx="6546512" cy="1703425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039630" y="3898356"/>
                <a:ext cx="3769574" cy="1703425"/>
                <a:chOff x="4300398" y="1696081"/>
                <a:chExt cx="3769574" cy="1703425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4300398" y="1698958"/>
                  <a:ext cx="892688" cy="1700548"/>
                  <a:chOff x="7111757" y="2334020"/>
                  <a:chExt cx="892688" cy="1700548"/>
                </a:xfrm>
              </p:grpSpPr>
              <p:sp>
                <p:nvSpPr>
                  <p:cNvPr id="84" name="Rectangle 83"/>
                  <p:cNvSpPr/>
                  <p:nvPr/>
                </p:nvSpPr>
                <p:spPr>
                  <a:xfrm>
                    <a:off x="7111757" y="3079988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H="1" flipV="1">
                    <a:off x="7574134" y="2334020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Circular Arrow 82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5741129" y="1698958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6" name="Rectangle 75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Circular Arrow 79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7177284" y="1696081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1" name="Rectangle 7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4" name="Straight Arrow Connector 73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Circular Arrow 74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9" name="Right Arrow 6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ight Arrow 6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5" name="Right Arrow 54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ircular Arrow 55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 flipH="1" flipV="1">
                <a:off x="7861329" y="391220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Circular Arrow 6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 flipV="1">
                <a:off x="9163661" y="3912201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ight Arrow 64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Deep RNN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09563" y="6331056"/>
            <a:ext cx="705495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39</a:t>
            </a:fld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881770" y="3092032"/>
            <a:ext cx="7467600" cy="3512512"/>
            <a:chOff x="2147455" y="3244437"/>
            <a:chExt cx="7467600" cy="3512512"/>
          </a:xfrm>
        </p:grpSpPr>
        <p:sp>
          <p:nvSpPr>
            <p:cNvPr id="48" name="Rounded Rectangle 47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610137" y="3244437"/>
              <a:ext cx="6651801" cy="3512512"/>
              <a:chOff x="3039630" y="3313712"/>
              <a:chExt cx="6651801" cy="351251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039630" y="3313712"/>
                <a:ext cx="3769574" cy="3501539"/>
                <a:chOff x="4300398" y="1111437"/>
                <a:chExt cx="3769574" cy="3501539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300398" y="1111437"/>
                  <a:ext cx="906168" cy="3501539"/>
                  <a:chOff x="7111757" y="1746499"/>
                  <a:chExt cx="906168" cy="3501539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7111757" y="3079988"/>
                    <a:ext cx="906168" cy="2168050"/>
                    <a:chOff x="5304241" y="3352523"/>
                    <a:chExt cx="906168" cy="2168050"/>
                  </a:xfrm>
                </p:grpSpPr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5304241" y="3352523"/>
                      <a:ext cx="892688" cy="954580"/>
                    </a:xfrm>
                    <a:prstGeom prst="rect">
                      <a:avLst/>
                    </a:prstGeom>
                    <a:solidFill>
                      <a:schemeClr val="accent3">
                        <a:lumMod val="40000"/>
                        <a:lumOff val="6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−2 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t="-39344" b="-9344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2" name="Straight Arrow Connector 31"/>
                    <p:cNvCxnSpPr/>
                    <p:nvPr/>
                  </p:nvCxnSpPr>
                  <p:spPr>
                    <a:xfrm flipH="1" flipV="1">
                      <a:off x="5775593" y="4433873"/>
                      <a:ext cx="1" cy="64899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Arrow Connector 26"/>
                  <p:cNvCxnSpPr/>
                  <p:nvPr/>
                </p:nvCxnSpPr>
                <p:spPr>
                  <a:xfrm flipV="1">
                    <a:off x="7574136" y="1746499"/>
                    <a:ext cx="8973" cy="123651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ircular Arrow 27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5741129" y="1155903"/>
                  <a:ext cx="896837" cy="3457073"/>
                  <a:chOff x="5647819" y="1155903"/>
                  <a:chExt cx="896837" cy="3457073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/>
                      <p:cNvSpPr txBox="1"/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0" name="Straight Arrow Connector 19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/>
                  <p:cNvCxnSpPr/>
                  <p:nvPr/>
                </p:nvCxnSpPr>
                <p:spPr>
                  <a:xfrm flipV="1">
                    <a:off x="6110199" y="1155903"/>
                    <a:ext cx="8972" cy="119204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ircular Arrow 21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7177284" y="1155903"/>
                  <a:ext cx="892688" cy="3454196"/>
                  <a:chOff x="5647819" y="1158780"/>
                  <a:chExt cx="892688" cy="3454196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/>
                      <p:cNvSpPr txBox="1"/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4" name="Straight Arrow Connector 13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/>
                  <p:cNvCxnSpPr/>
                  <p:nvPr/>
                </p:nvCxnSpPr>
                <p:spPr>
                  <a:xfrm flipH="1" flipV="1">
                    <a:off x="6110196" y="1158780"/>
                    <a:ext cx="2" cy="11891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Circular Arrow 15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ircular Arrow 34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7870304" y="5739524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 flipV="1">
                <a:off x="7861329" y="3358178"/>
                <a:ext cx="2" cy="12030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1" name="Circular Arrow 4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+2 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9172636" y="5739519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9163661" y="3386738"/>
                <a:ext cx="2" cy="11744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ight Arrow 45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5" name="Right Arrow 124"/>
          <p:cNvSpPr/>
          <p:nvPr/>
        </p:nvSpPr>
        <p:spPr>
          <a:xfrm>
            <a:off x="2973623" y="241782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41667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blipFill rotWithShape="0">
                <a:blip r:embed="rId16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ight Arrow 135"/>
          <p:cNvSpPr/>
          <p:nvPr/>
        </p:nvSpPr>
        <p:spPr>
          <a:xfrm>
            <a:off x="2987473" y="482851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/>
          <p:cNvSpPr/>
          <p:nvPr/>
        </p:nvSpPr>
        <p:spPr>
          <a:xfrm>
            <a:off x="9984007" y="243167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/>
          <p:cNvSpPr/>
          <p:nvPr/>
        </p:nvSpPr>
        <p:spPr>
          <a:xfrm>
            <a:off x="9997857" y="4828511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728607" y="3043972"/>
            <a:ext cx="892688" cy="2914018"/>
            <a:chOff x="7046440" y="2334020"/>
            <a:chExt cx="892688" cy="2914018"/>
          </a:xfrm>
        </p:grpSpPr>
        <p:grpSp>
          <p:nvGrpSpPr>
            <p:cNvPr id="140" name="Group 139"/>
            <p:cNvGrpSpPr/>
            <p:nvPr/>
          </p:nvGrpSpPr>
          <p:grpSpPr>
            <a:xfrm>
              <a:off x="7046440" y="3079988"/>
              <a:ext cx="892688" cy="2168050"/>
              <a:chOff x="5238924" y="3352523"/>
              <a:chExt cx="892688" cy="2168050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5238924" y="3352523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Straight Arrow Connector 145"/>
              <p:cNvCxnSpPr/>
              <p:nvPr/>
            </p:nvCxnSpPr>
            <p:spPr>
              <a:xfrm flipH="1" flipV="1">
                <a:off x="5710276" y="4433873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Straight Arrow Connector 140"/>
            <p:cNvCxnSpPr/>
            <p:nvPr/>
          </p:nvCxnSpPr>
          <p:spPr>
            <a:xfrm flipH="1" flipV="1">
              <a:off x="7474311" y="2334020"/>
              <a:ext cx="1" cy="64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Circular Arrow 141"/>
            <p:cNvSpPr/>
            <p:nvPr/>
          </p:nvSpPr>
          <p:spPr>
            <a:xfrm rot="5400000">
              <a:off x="7108497" y="3244866"/>
              <a:ext cx="534504" cy="6225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blipFill rotWithShape="0">
                <a:blip r:embed="rId18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/>
          <p:cNvSpPr/>
          <p:nvPr/>
        </p:nvSpPr>
        <p:spPr>
          <a:xfrm>
            <a:off x="682163" y="2040904"/>
            <a:ext cx="892688" cy="9545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Circular Arrow 148"/>
          <p:cNvSpPr/>
          <p:nvPr/>
        </p:nvSpPr>
        <p:spPr>
          <a:xfrm rot="5400000">
            <a:off x="763606" y="2198178"/>
            <a:ext cx="534504" cy="6225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595529"/>
              <a:gd name="adj5" fmla="val 12500"/>
            </a:avLst>
          </a:prstGeom>
          <a:solidFill>
            <a:schemeClr val="tx1">
              <a:lumMod val="65000"/>
              <a:lumOff val="35000"/>
              <a:alpha val="69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/>
          <p:cNvCxnSpPr/>
          <p:nvPr/>
        </p:nvCxnSpPr>
        <p:spPr>
          <a:xfrm flipH="1" flipV="1">
            <a:off x="1108519" y="1357724"/>
            <a:ext cx="1" cy="64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367937" y="1270549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0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RNN again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49" y="1551708"/>
            <a:ext cx="3242712" cy="436459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597237" y="2036619"/>
            <a:ext cx="4758344" cy="31726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88881" y="2916206"/>
            <a:ext cx="1151168" cy="480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State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6795657" y="4546023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031877" y="5017424"/>
            <a:ext cx="0" cy="89888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6795656" y="3840134"/>
            <a:ext cx="457200" cy="45720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+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/>
          <p:cNvCxnSpPr>
            <a:stCxn id="10" idx="0"/>
            <a:endCxn id="15" idx="4"/>
          </p:cNvCxnSpPr>
          <p:nvPr/>
        </p:nvCxnSpPr>
        <p:spPr>
          <a:xfrm flipH="1" flipV="1">
            <a:off x="7024256" y="4297334"/>
            <a:ext cx="1" cy="2486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" idx="0"/>
            <a:endCxn id="9" idx="1"/>
          </p:cNvCxnSpPr>
          <p:nvPr/>
        </p:nvCxnSpPr>
        <p:spPr>
          <a:xfrm rot="5400000" flipH="1" flipV="1">
            <a:off x="7164787" y="3016041"/>
            <a:ext cx="683562" cy="964625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024256" y="1349210"/>
            <a:ext cx="0" cy="180547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>
            <a:spLocks noChangeAspect="1"/>
          </p:cNvSpPr>
          <p:nvPr/>
        </p:nvSpPr>
        <p:spPr>
          <a:xfrm>
            <a:off x="6778510" y="2442883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W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Elbow Connector 23"/>
          <p:cNvCxnSpPr>
            <a:stCxn id="9" idx="2"/>
            <a:endCxn id="15" idx="6"/>
          </p:cNvCxnSpPr>
          <p:nvPr/>
        </p:nvCxnSpPr>
        <p:spPr>
          <a:xfrm rot="5400000">
            <a:off x="7572763" y="3077032"/>
            <a:ext cx="671796" cy="1311609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784226" y="3448050"/>
            <a:ext cx="468631" cy="266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σ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78510" y="2101345"/>
            <a:ext cx="468631" cy="266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σ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371241" y="3827417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</a:t>
            </a:r>
          </a:p>
        </p:txBody>
      </p:sp>
      <p:sp>
        <p:nvSpPr>
          <p:cNvPr id="39" name="Rectangle 38"/>
          <p:cNvSpPr>
            <a:spLocks noChangeAspect="1"/>
          </p:cNvSpPr>
          <p:nvPr/>
        </p:nvSpPr>
        <p:spPr>
          <a:xfrm>
            <a:off x="7935682" y="3977639"/>
            <a:ext cx="156757" cy="1567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849714" y="6025739"/>
                <a:ext cx="501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714" y="6025739"/>
                <a:ext cx="501163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39344" b="-95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849714" y="907176"/>
                <a:ext cx="463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714" y="907176"/>
                <a:ext cx="463780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609841" y="2952521"/>
                <a:ext cx="490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841" y="2952521"/>
                <a:ext cx="490454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39344" b="-95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02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to Sequence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40</a:t>
            </a:fld>
            <a:endParaRPr lang="en-US"/>
          </a:p>
        </p:txBody>
      </p:sp>
      <p:pic>
        <p:nvPicPr>
          <p:cNvPr id="78852" name="Picture 4" descr="https://camo.githubusercontent.com/242210d7d0151cae91107ee63bff364a860db5dd/687474703a2f2f6936342e74696e797069632e636f6d2f33303133367465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709" y="1774426"/>
            <a:ext cx="608647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569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41</a:t>
            </a:fld>
            <a:endParaRPr lang="en-US"/>
          </a:p>
        </p:txBody>
      </p:sp>
      <p:pic>
        <p:nvPicPr>
          <p:cNvPr id="79874" name="Picture 2" descr="https://camo.githubusercontent.com/a3c087bfca2eb44553f284ac13b19ccc27a333ed/68747470733a2f2f332e62702e626c6f6773706f742e636f6d2f2d3350626a5f64767430566f2f562d71652d4e6c365035492f41414141414141414251632f7a305f365774565774764152744d6b3069395f41744c6579794779563641493477434c63422f73313630302f6e6d742d6d6f64656c2d666173742e6769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543" y="1544514"/>
            <a:ext cx="762000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78620" y="5778543"/>
            <a:ext cx="4230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95858"/>
                </a:solidFill>
                <a:latin typeface="roboto" charset="0"/>
              </a:rPr>
              <a:t>Source – https://</a:t>
            </a:r>
            <a:r>
              <a:rPr lang="en-US" dirty="0" err="1">
                <a:solidFill>
                  <a:srgbClr val="595858"/>
                </a:solidFill>
                <a:latin typeface="roboto" charset="0"/>
              </a:rPr>
              <a:t>github.com</a:t>
            </a:r>
            <a:r>
              <a:rPr lang="en-US" dirty="0">
                <a:solidFill>
                  <a:srgbClr val="595858"/>
                </a:solidFill>
                <a:latin typeface="roboto" charset="0"/>
              </a:rPr>
              <a:t>/google/seq2seq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6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Skip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Add additional </a:t>
            </a:r>
            <a:r>
              <a:rPr lang="en-US" sz="2400" dirty="0">
                <a:solidFill>
                  <a:srgbClr val="0000FF"/>
                </a:solidFill>
              </a:rPr>
              <a:t>connections between units </a:t>
            </a:r>
            <a:r>
              <a:rPr lang="en-US" sz="2400" i="1" dirty="0">
                <a:solidFill>
                  <a:srgbClr val="0000FF"/>
                </a:solidFill>
              </a:rPr>
              <a:t>d</a:t>
            </a:r>
            <a:r>
              <a:rPr lang="en-US" sz="2400" dirty="0">
                <a:solidFill>
                  <a:srgbClr val="0000FF"/>
                </a:solidFill>
              </a:rPr>
              <a:t> time steps </a:t>
            </a:r>
            <a:r>
              <a:rPr lang="en-US" sz="2400" dirty="0">
                <a:solidFill>
                  <a:srgbClr val="000000"/>
                </a:solidFill>
              </a:rPr>
              <a:t>apart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Creating paths through time where gradients neither vanish or explode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42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971801" y="5334001"/>
            <a:ext cx="9398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</a:t>
            </a:r>
            <a:r>
              <a:rPr lang="en-US" sz="2800" dirty="0"/>
              <a:t>-1</a:t>
            </a:r>
          </a:p>
        </p:txBody>
      </p:sp>
      <p:sp>
        <p:nvSpPr>
          <p:cNvPr id="5" name="Oval 4"/>
          <p:cNvSpPr/>
          <p:nvPr/>
        </p:nvSpPr>
        <p:spPr>
          <a:xfrm>
            <a:off x="5562601" y="5334001"/>
            <a:ext cx="9398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</a:t>
            </a:r>
          </a:p>
        </p:txBody>
      </p:sp>
      <p:sp>
        <p:nvSpPr>
          <p:cNvPr id="6" name="Oval 5"/>
          <p:cNvSpPr/>
          <p:nvPr/>
        </p:nvSpPr>
        <p:spPr>
          <a:xfrm>
            <a:off x="8128001" y="5334001"/>
            <a:ext cx="9398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</a:t>
            </a:r>
            <a:r>
              <a:rPr lang="en-US" sz="2800" dirty="0"/>
              <a:t>+1</a:t>
            </a:r>
            <a:endParaRPr lang="en-US" sz="2800" i="1" dirty="0"/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>
            <a:off x="3911601" y="5791201"/>
            <a:ext cx="1651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502401" y="5791201"/>
            <a:ext cx="1651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4" idx="0"/>
          </p:cNvCxnSpPr>
          <p:nvPr/>
        </p:nvCxnSpPr>
        <p:spPr>
          <a:xfrm rot="5400000" flipH="1" flipV="1">
            <a:off x="4121152" y="3536951"/>
            <a:ext cx="1117601" cy="2476500"/>
          </a:xfrm>
          <a:prstGeom prst="curvedConnector2">
            <a:avLst/>
          </a:prstGeom>
          <a:ln w="38100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0"/>
          </p:cNvCxnSpPr>
          <p:nvPr/>
        </p:nvCxnSpPr>
        <p:spPr>
          <a:xfrm rot="16200000" flipV="1">
            <a:off x="6699251" y="3435351"/>
            <a:ext cx="1117600" cy="2679700"/>
          </a:xfrm>
          <a:prstGeom prst="curvedConnector2">
            <a:avLst/>
          </a:prstGeom>
          <a:ln w="38100" cmpd="sng">
            <a:headEnd type="triangle" w="lg" len="lg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9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Leaky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Linear self-connections</a:t>
            </a:r>
          </a:p>
          <a:p>
            <a:r>
              <a:rPr lang="en-US" sz="2400" dirty="0"/>
              <a:t>Maintain </a:t>
            </a:r>
            <a:r>
              <a:rPr lang="en-US" sz="2400" dirty="0">
                <a:solidFill>
                  <a:srgbClr val="0000FF"/>
                </a:solidFill>
              </a:rPr>
              <a:t>cell state</a:t>
            </a:r>
            <a:r>
              <a:rPr lang="en-US" sz="2400" dirty="0"/>
              <a:t>: running average of past hidden activations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1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780" y="520531"/>
            <a:ext cx="10972800" cy="767276"/>
          </a:xfrm>
        </p:spPr>
        <p:txBody>
          <a:bodyPr/>
          <a:lstStyle/>
          <a:p>
            <a:r>
              <a:rPr lang="en-US" dirty="0"/>
              <a:t>Standard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762609"/>
            <a:ext cx="9144000" cy="3421863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211639" y="5534026"/>
          <a:ext cx="4168775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50" name="Equation" r:id="rId5" imgW="1701800" imgH="444500" progId="Equation.3">
                  <p:embed/>
                </p:oleObj>
              </mc:Choice>
              <mc:Fallback>
                <p:oleObj name="Equation" r:id="rId5" imgW="1701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1639" y="5534026"/>
                        <a:ext cx="4168775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5664880" y="2708366"/>
          <a:ext cx="6223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51" name="Equation" r:id="rId7" imgW="254000" imgH="203200" progId="Equation.3">
                  <p:embed/>
                </p:oleObj>
              </mc:Choice>
              <mc:Fallback>
                <p:oleObj name="Equation" r:id="rId7" imgW="254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64880" y="2708366"/>
                        <a:ext cx="62230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8862722" y="6387670"/>
            <a:ext cx="1805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colah.github.io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7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832086"/>
            <a:ext cx="9144000" cy="3421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622" y="364673"/>
            <a:ext cx="10972800" cy="767276"/>
          </a:xfrm>
        </p:spPr>
        <p:txBody>
          <a:bodyPr/>
          <a:lstStyle/>
          <a:p>
            <a:r>
              <a:rPr lang="en-US" dirty="0"/>
              <a:t>Leaky Unit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45</a:t>
            </a:fld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058834" y="1726253"/>
            <a:ext cx="687865" cy="189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6233792" y="1928290"/>
            <a:ext cx="0" cy="13067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5746698" y="1417639"/>
            <a:ext cx="612648" cy="6104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30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450514" y="1726252"/>
            <a:ext cx="0" cy="15087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344680" y="1745209"/>
            <a:ext cx="11887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58833" y="1726252"/>
            <a:ext cx="0" cy="150876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4211639" y="5544610"/>
          <a:ext cx="416877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4" name="Equation" r:id="rId5" imgW="1701800" imgH="469900" progId="Equation.3">
                  <p:embed/>
                </p:oleObj>
              </mc:Choice>
              <mc:Fallback>
                <p:oleObj name="Equation" r:id="rId5" imgW="17018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1639" y="5544610"/>
                        <a:ext cx="4168775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5664880" y="2708366"/>
          <a:ext cx="6223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5" name="Equation" r:id="rId7" imgW="254000" imgH="203200" progId="Equation.3">
                  <p:embed/>
                </p:oleObj>
              </mc:Choice>
              <mc:Fallback>
                <p:oleObj name="Equation" r:id="rId7" imgW="254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64880" y="2708366"/>
                        <a:ext cx="62230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 flipV="1">
            <a:off x="6181129" y="3282427"/>
            <a:ext cx="334386" cy="18288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862722" y="6387670"/>
            <a:ext cx="1805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colah.github.io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64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RNN again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49" y="1551708"/>
            <a:ext cx="3242712" cy="436459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597237" y="907176"/>
            <a:ext cx="4758344" cy="5487895"/>
            <a:chOff x="5597237" y="907176"/>
            <a:chExt cx="4758344" cy="5487895"/>
          </a:xfrm>
        </p:grpSpPr>
        <p:sp>
          <p:nvSpPr>
            <p:cNvPr id="5" name="Rounded Rectangle 4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State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+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0" idx="0"/>
              <a:endCxn id="15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15" idx="0"/>
              <a:endCxn id="9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W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4" name="Elbow Connector 23"/>
            <p:cNvCxnSpPr>
              <a:stCxn id="9" idx="2"/>
              <a:endCxn id="15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87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-0.41979 0.0016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9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Memories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938" t="75312" r="53736" b="-550"/>
          <a:stretch/>
        </p:blipFill>
        <p:spPr>
          <a:xfrm>
            <a:off x="9866590" y="1372427"/>
            <a:ext cx="1017223" cy="11005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433" t="49995" r="76175" b="24767"/>
          <a:stretch/>
        </p:blipFill>
        <p:spPr>
          <a:xfrm>
            <a:off x="8706888" y="1157507"/>
            <a:ext cx="1057844" cy="11005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7331507" y="2449013"/>
            <a:ext cx="914842" cy="11005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511" t="51705" r="1972" b="23057"/>
          <a:stretch/>
        </p:blipFill>
        <p:spPr>
          <a:xfrm>
            <a:off x="8737477" y="2295028"/>
            <a:ext cx="128714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24140" t="55034" r="52157" b="24762"/>
          <a:stretch/>
        </p:blipFill>
        <p:spPr>
          <a:xfrm>
            <a:off x="6350872" y="1796572"/>
            <a:ext cx="1033654" cy="8810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491897" y="1346023"/>
            <a:ext cx="1033654" cy="9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2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Memories - Forgetting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2000"/>
          </a:blip>
          <a:srcRect l="22435" t="75553" r="53307" b="-791"/>
          <a:stretch/>
        </p:blipFill>
        <p:spPr>
          <a:xfrm>
            <a:off x="8796768" y="1070887"/>
            <a:ext cx="1057844" cy="11005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9000"/>
          </a:blip>
          <a:srcRect l="-433" t="49995" r="76175" b="24767"/>
          <a:stretch/>
        </p:blipFill>
        <p:spPr>
          <a:xfrm>
            <a:off x="9945773" y="1701330"/>
            <a:ext cx="1057844" cy="11005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8902144" y="2227415"/>
            <a:ext cx="914842" cy="11005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3000"/>
          </a:blip>
          <a:srcRect l="68511" t="51705" r="1972" b="23057"/>
          <a:stretch/>
        </p:blipFill>
        <p:spPr>
          <a:xfrm>
            <a:off x="7289328" y="2421396"/>
            <a:ext cx="128714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2000"/>
          </a:blip>
          <a:srcRect l="24140" t="55034" r="52157" b="24762"/>
          <a:stretch/>
        </p:blipFill>
        <p:spPr>
          <a:xfrm>
            <a:off x="6350714" y="1527635"/>
            <a:ext cx="1033654" cy="8810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671954" y="1279607"/>
            <a:ext cx="1033654" cy="9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5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New </a:t>
            </a:r>
            <a:r>
              <a:rPr lang="en-US" b="1" dirty="0" smtClean="0"/>
              <a:t>Events</a:t>
            </a:r>
            <a:endParaRPr lang="en-US" b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61528" t="75014" r="23471" b="1324"/>
          <a:stretch/>
        </p:blipFill>
        <p:spPr>
          <a:xfrm>
            <a:off x="9162807" y="1162049"/>
            <a:ext cx="654179" cy="10318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771" t="75975" r="-3108" b="-1213"/>
          <a:stretch/>
        </p:blipFill>
        <p:spPr>
          <a:xfrm>
            <a:off x="7384368" y="2421396"/>
            <a:ext cx="119210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50924" t="28668" r="28459" b="48853"/>
          <a:stretch/>
        </p:blipFill>
        <p:spPr>
          <a:xfrm>
            <a:off x="7839745" y="1327853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2711" t="75505" r="76672" b="2016"/>
          <a:stretch/>
        </p:blipFill>
        <p:spPr>
          <a:xfrm>
            <a:off x="8866860" y="2351123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6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New </a:t>
            </a:r>
            <a:r>
              <a:rPr lang="en-US" b="1" dirty="0" smtClean="0"/>
              <a:t>Events Weighted</a:t>
            </a:r>
            <a:endParaRPr lang="en-US" b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8000"/>
          </a:blip>
          <a:srcRect l="61528" t="75014" r="23471" b="1324"/>
          <a:stretch/>
        </p:blipFill>
        <p:spPr>
          <a:xfrm>
            <a:off x="9162807" y="1162049"/>
            <a:ext cx="654179" cy="10318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3000"/>
          </a:blip>
          <a:srcRect l="75771" t="75975" r="-3108" b="-1213"/>
          <a:stretch/>
        </p:blipFill>
        <p:spPr>
          <a:xfrm>
            <a:off x="7384368" y="2421396"/>
            <a:ext cx="119210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9000"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46000"/>
          </a:blip>
          <a:srcRect l="50924" t="28668" r="28459" b="48853"/>
          <a:stretch/>
        </p:blipFill>
        <p:spPr>
          <a:xfrm>
            <a:off x="7839745" y="1327853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3000"/>
          </a:blip>
          <a:srcRect l="2162" t="75877" r="77221" b="1644"/>
          <a:stretch/>
        </p:blipFill>
        <p:spPr>
          <a:xfrm>
            <a:off x="8866860" y="2351123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CS109B_template</Template>
  <TotalTime>26006</TotalTime>
  <Words>1598</Words>
  <Application>Microsoft Macintosh PowerPoint</Application>
  <PresentationFormat>Widescreen</PresentationFormat>
  <Paragraphs>401</Paragraphs>
  <Slides>45</Slides>
  <Notes>45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Calibri</vt:lpstr>
      <vt:lpstr>Cambria Math</vt:lpstr>
      <vt:lpstr>Karla</vt:lpstr>
      <vt:lpstr>roboto</vt:lpstr>
      <vt:lpstr>Times New Roman</vt:lpstr>
      <vt:lpstr>Ubuntu</vt:lpstr>
      <vt:lpstr>Zapf Dingbats</vt:lpstr>
      <vt:lpstr>Arial</vt:lpstr>
      <vt:lpstr>GEC_template</vt:lpstr>
      <vt:lpstr>Equation</vt:lpstr>
      <vt:lpstr>Lecture 11: Recurrent Neural Networks 2</vt:lpstr>
      <vt:lpstr>Long Short-Term Memory</vt:lpstr>
      <vt:lpstr>Notation</vt:lpstr>
      <vt:lpstr>Simple RNN again </vt:lpstr>
      <vt:lpstr>Simple RNN again </vt:lpstr>
      <vt:lpstr>Simple RNN again: Memories</vt:lpstr>
      <vt:lpstr>Simple RNN again: Memories - Forgetting</vt:lpstr>
      <vt:lpstr>Simple RNN again: New Events</vt:lpstr>
      <vt:lpstr>Simple RNN again: New Events Weighted</vt:lpstr>
      <vt:lpstr>Simple RNN again: Updated memories </vt:lpstr>
      <vt:lpstr>RNN + Memory</vt:lpstr>
      <vt:lpstr>RNN + Memory + Output</vt:lpstr>
      <vt:lpstr>PowerPoint Presentation</vt:lpstr>
      <vt:lpstr>Gates</vt:lpstr>
      <vt:lpstr>Forgetting </vt:lpstr>
      <vt:lpstr>Remembering</vt:lpstr>
      <vt:lpstr>Remembering (cont)</vt:lpstr>
      <vt:lpstr>Updating</vt:lpstr>
      <vt:lpstr>LSTM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GRU</vt:lpstr>
      <vt:lpstr>GRU (cont)</vt:lpstr>
      <vt:lpstr>PowerPoint Presentation</vt:lpstr>
      <vt:lpstr>PowerPoint Presentation</vt:lpstr>
      <vt:lpstr>RNN Structures</vt:lpstr>
      <vt:lpstr>RNN Structures (cont)</vt:lpstr>
      <vt:lpstr>RNN Structures (cont)</vt:lpstr>
      <vt:lpstr>RNN Structures (cont)</vt:lpstr>
      <vt:lpstr>RNN Structures (cont)</vt:lpstr>
      <vt:lpstr>Bidirectional </vt:lpstr>
      <vt:lpstr>Bidirectional (cond) </vt:lpstr>
      <vt:lpstr>Deep RNN</vt:lpstr>
      <vt:lpstr>Deep RNN</vt:lpstr>
      <vt:lpstr>Sequence to Sequence </vt:lpstr>
      <vt:lpstr>Attention models</vt:lpstr>
      <vt:lpstr>Skip Connections</vt:lpstr>
      <vt:lpstr>Leaky Units</vt:lpstr>
      <vt:lpstr>Standard RNN</vt:lpstr>
      <vt:lpstr>Leaky Unit 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Networks</dc:title>
  <dc:creator>Harikrishna Narasimhan</dc:creator>
  <cp:lastModifiedBy>Microsoft Office User</cp:lastModifiedBy>
  <cp:revision>450</cp:revision>
  <cp:lastPrinted>2019-03-04T17:51:08Z</cp:lastPrinted>
  <dcterms:created xsi:type="dcterms:W3CDTF">2017-12-12T22:14:23Z</dcterms:created>
  <dcterms:modified xsi:type="dcterms:W3CDTF">2019-03-06T03:21:12Z</dcterms:modified>
</cp:coreProperties>
</file>